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6" r:id="rId3"/>
  </p:sldIdLst>
  <p:sldSz cx="100584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339966"/>
    <a:srgbClr val="FFFF99"/>
    <a:srgbClr val="FFFFCC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89247" autoAdjust="0"/>
  </p:normalViewPr>
  <p:slideViewPr>
    <p:cSldViewPr snapToGrid="0">
      <p:cViewPr varScale="1">
        <p:scale>
          <a:sx n="91" d="100"/>
          <a:sy n="91" d="100"/>
        </p:scale>
        <p:origin x="1962" y="90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08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F96A5-B40C-4591-A94D-05A85DE82A47}" type="datetimeFigureOut">
              <a:rPr lang="en-US"/>
              <a:pPr/>
              <a:t>6/19/2023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55127-CA2D-4BC4-8CFE-F19148CDFE6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564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FC828-8F12-4CF0-9AF3-FA4FDDB6EB28}" type="datetimeFigureOut">
              <a:rPr lang="en-US"/>
              <a:pPr/>
              <a:t>6/19/2023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B6C3F-CB80-4F8D-9D19-17AA7E3C7BE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046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B6C3F-CB80-4F8D-9D19-17AA7E3C7BE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2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B6C3F-CB80-4F8D-9D19-17AA7E3C7BE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2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si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57200" y="457199"/>
            <a:ext cx="2377440" cy="6583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77240" y="665530"/>
            <a:ext cx="1737360" cy="1517413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77240" y="2302840"/>
            <a:ext cx="1737360" cy="4417999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5000"/>
              </a:lnSpc>
              <a:spcBef>
                <a:spcPts val="800"/>
              </a:spcBef>
              <a:buNone/>
              <a:defRPr sz="10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7178040"/>
            <a:ext cx="2377440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7124700" y="7086600"/>
            <a:ext cx="2468880" cy="228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124700" y="457200"/>
            <a:ext cx="2468880" cy="1763463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30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7124700" y="2740819"/>
            <a:ext cx="2468563" cy="420862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124700" y="2266383"/>
            <a:ext cx="2468880" cy="34600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800" b="0">
                <a:solidFill>
                  <a:schemeClr val="accent1"/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2859181" y="6050147"/>
            <a:ext cx="2011680" cy="516043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9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dirty="0"/>
              <a:t>[Company Name</a:t>
            </a:r>
            <a:r>
              <a:rPr dirty="0" smtClean="0"/>
              <a:t>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[Street Address]</a:t>
            </a:r>
            <a:br>
              <a:rPr lang="en-US" dirty="0" smtClean="0"/>
            </a:br>
            <a:r>
              <a:rPr lang="en-US" dirty="0" smtClean="0"/>
              <a:t>[City, ST ZIP Code]</a:t>
            </a:r>
            <a:endParaRPr dirty="0"/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3628146" y="2873971"/>
            <a:ext cx="2577959" cy="79364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9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[Recipient Name]</a:t>
            </a:r>
            <a:br>
              <a:rPr/>
            </a:br>
            <a:r>
              <a:rPr/>
              <a:t>[Address]</a:t>
            </a:r>
            <a:br>
              <a:rPr/>
            </a:br>
            <a:r>
              <a:rPr/>
              <a:t>[City, ST  ZIP Code]</a:t>
            </a:r>
          </a:p>
        </p:txBody>
      </p:sp>
      <p:sp>
        <p:nvSpPr>
          <p:cNvPr id="32" name="Rectangle 31"/>
          <p:cNvSpPr/>
          <p:nvPr/>
        </p:nvSpPr>
        <p:spPr>
          <a:xfrm rot="16200000">
            <a:off x="3291840" y="457200"/>
            <a:ext cx="685800" cy="685800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sz="800">
                <a:solidFill>
                  <a:schemeClr val="bg1">
                    <a:lumMod val="85000"/>
                  </a:schemeClr>
                </a:solidFill>
              </a:rPr>
              <a:t>PLACE</a:t>
            </a:r>
            <a:br>
              <a:rPr sz="800">
                <a:solidFill>
                  <a:schemeClr val="bg1">
                    <a:lumMod val="85000"/>
                  </a:schemeClr>
                </a:solidFill>
              </a:rPr>
            </a:br>
            <a:r>
              <a:rPr sz="800">
                <a:solidFill>
                  <a:schemeClr val="bg1">
                    <a:lumMod val="85000"/>
                  </a:schemeClr>
                </a:solidFill>
              </a:rPr>
              <a:t>STAMP</a:t>
            </a:r>
            <a:br>
              <a:rPr sz="800">
                <a:solidFill>
                  <a:schemeClr val="bg1">
                    <a:lumMod val="85000"/>
                  </a:schemeClr>
                </a:solidFill>
              </a:rPr>
            </a:br>
            <a:r>
              <a:rPr sz="800">
                <a:solidFill>
                  <a:schemeClr val="bg1">
                    <a:lumMod val="85000"/>
                  </a:schemeClr>
                </a:solidFill>
              </a:rPr>
              <a:t>HERE </a:t>
            </a:r>
          </a:p>
        </p:txBody>
      </p:sp>
    </p:spTree>
    <p:extLst>
      <p:ext uri="{BB962C8B-B14F-4D97-AF65-F5344CB8AC3E}">
        <p14:creationId xmlns:p14="http://schemas.microsoft.com/office/powerpoint/2010/main" val="6587682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608">
          <p15:clr>
            <a:srgbClr val="FBAE40"/>
          </p15:clr>
        </p15:guide>
        <p15:guide id="2" orient="horz" pos="288">
          <p15:clr>
            <a:srgbClr val="FBAE40"/>
          </p15:clr>
        </p15:guide>
        <p15:guide id="3" pos="288">
          <p15:clr>
            <a:srgbClr val="FBAE40"/>
          </p15:clr>
        </p15:guide>
        <p15:guide id="4" pos="6048">
          <p15:clr>
            <a:srgbClr val="FBAE40"/>
          </p15:clr>
        </p15:guide>
        <p15:guide id="5" pos="2064">
          <p15:clr>
            <a:srgbClr val="A4A3A4"/>
          </p15:clr>
        </p15:guide>
        <p15:guide id="6" pos="4200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57198" y="3188368"/>
            <a:ext cx="2834641" cy="363935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199" y="3624067"/>
            <a:ext cx="2834640" cy="84767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7178040"/>
            <a:ext cx="9144000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9" name="Picture Placeholder 21"/>
          <p:cNvSpPr>
            <a:spLocks noGrp="1"/>
          </p:cNvSpPr>
          <p:nvPr>
            <p:ph type="pic" sz="quarter" idx="19"/>
          </p:nvPr>
        </p:nvSpPr>
        <p:spPr>
          <a:xfrm>
            <a:off x="457199" y="457200"/>
            <a:ext cx="3200400" cy="260604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457199" y="4471737"/>
            <a:ext cx="2834640" cy="223896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457199" y="4722992"/>
            <a:ext cx="2834640" cy="214391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57598" y="457199"/>
            <a:ext cx="2834643" cy="2606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3977637" y="777239"/>
            <a:ext cx="2194564" cy="1963580"/>
          </a:xfrm>
        </p:spPr>
        <p:txBody>
          <a:bodyPr lIns="0" tIns="0" rIns="0" bIns="0" anchor="ctr">
            <a:noAutofit/>
          </a:bodyPr>
          <a:lstStyle>
            <a:lvl1pPr marL="0" indent="0">
              <a:lnSpc>
                <a:spcPct val="114000"/>
              </a:lnSpc>
              <a:spcBef>
                <a:spcPts val="900"/>
              </a:spcBef>
              <a:buNone/>
              <a:defRPr sz="110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5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3665820" y="3624068"/>
            <a:ext cx="2834640" cy="1256775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6" name="Text Placeholder 9"/>
          <p:cNvSpPr>
            <a:spLocks noGrp="1"/>
          </p:cNvSpPr>
          <p:nvPr>
            <p:ph type="body" sz="quarter" idx="24"/>
          </p:nvPr>
        </p:nvSpPr>
        <p:spPr>
          <a:xfrm>
            <a:off x="3665820" y="5433870"/>
            <a:ext cx="2834640" cy="1433040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7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3665820" y="4991100"/>
            <a:ext cx="2834641" cy="369336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38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7028349" y="468034"/>
            <a:ext cx="2572851" cy="226418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9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7028349" y="728054"/>
            <a:ext cx="2572851" cy="110735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0" name="Text Placeholder 9"/>
          <p:cNvSpPr>
            <a:spLocks noGrp="1"/>
          </p:cNvSpPr>
          <p:nvPr>
            <p:ph type="body" sz="quarter" idx="28"/>
          </p:nvPr>
        </p:nvSpPr>
        <p:spPr>
          <a:xfrm>
            <a:off x="7028349" y="1976144"/>
            <a:ext cx="2572851" cy="226255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1" name="Text Placeholder 9"/>
          <p:cNvSpPr>
            <a:spLocks noGrp="1"/>
          </p:cNvSpPr>
          <p:nvPr>
            <p:ph type="body" sz="quarter" idx="29"/>
          </p:nvPr>
        </p:nvSpPr>
        <p:spPr>
          <a:xfrm>
            <a:off x="7028349" y="2236002"/>
            <a:ext cx="2572851" cy="27752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Text Placeholder 9"/>
          <p:cNvSpPr>
            <a:spLocks noGrp="1"/>
          </p:cNvSpPr>
          <p:nvPr>
            <p:ph type="body" sz="quarter" idx="30" hasCustomPrompt="1"/>
          </p:nvPr>
        </p:nvSpPr>
        <p:spPr>
          <a:xfrm>
            <a:off x="7028349" y="3344562"/>
            <a:ext cx="2572852" cy="363306"/>
          </a:xfrm>
        </p:spPr>
        <p:txBody>
          <a:bodyPr lIns="0" tIns="0" rIns="0" b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Click to edit text</a:t>
            </a:r>
          </a:p>
        </p:txBody>
      </p:sp>
      <p:sp>
        <p:nvSpPr>
          <p:cNvPr id="43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7028349" y="2613794"/>
            <a:ext cx="2572851" cy="730768"/>
          </a:xfrm>
        </p:spPr>
        <p:txBody>
          <a:bodyPr lIns="0" tIns="0" rIns="0" bIns="0" anchor="t">
            <a:noAutofit/>
          </a:bodyPr>
          <a:lstStyle>
            <a:lvl1pPr marL="137160" indent="-137160">
              <a:lnSpc>
                <a:spcPct val="114000"/>
              </a:lnSpc>
              <a:spcBef>
                <a:spcPts val="600"/>
              </a:spcBef>
              <a:buClr>
                <a:schemeClr val="accent1"/>
              </a:buClr>
              <a:buSzPct val="130000"/>
              <a:buFont typeface="Arial" panose="020B0604020202020204" pitchFamily="34" charset="0"/>
              <a:buChar char="•"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5" name="Text Placeholder 9"/>
          <p:cNvSpPr>
            <a:spLocks noGrp="1"/>
          </p:cNvSpPr>
          <p:nvPr>
            <p:ph type="body" sz="quarter" idx="32" hasCustomPrompt="1"/>
          </p:nvPr>
        </p:nvSpPr>
        <p:spPr>
          <a:xfrm>
            <a:off x="7028349" y="3763879"/>
            <a:ext cx="2572851" cy="723433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8000"/>
              </a:lnSpc>
              <a:spcBef>
                <a:spcPts val="0"/>
              </a:spcBef>
              <a:buNone/>
              <a:defRPr sz="800" b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 dirty="0"/>
              <a:t>[Company Name</a:t>
            </a:r>
            <a:r>
              <a:rPr dirty="0" smtClean="0"/>
              <a:t>]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[Street Address]</a:t>
            </a:r>
            <a:br>
              <a:rPr lang="en-US" dirty="0" smtClean="0"/>
            </a:br>
            <a:r>
              <a:rPr lang="en-US" dirty="0" smtClean="0"/>
              <a:t>[City, ST ZIP Code]</a:t>
            </a:r>
            <a:br>
              <a:rPr lang="en-US" dirty="0" smtClean="0"/>
            </a:br>
            <a:r>
              <a:rPr lang="en-US" dirty="0" smtClean="0"/>
              <a:t>[Telephone]</a:t>
            </a:r>
            <a:br>
              <a:rPr lang="en-US" dirty="0" smtClean="0"/>
            </a:br>
            <a:r>
              <a:rPr lang="en-US" dirty="0" smtClean="0"/>
              <a:t>[Email Address]</a:t>
            </a:r>
            <a:endParaRPr dirty="0"/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37" hasCustomPrompt="1"/>
          </p:nvPr>
        </p:nvSpPr>
        <p:spPr>
          <a:xfrm>
            <a:off x="7028349" y="4553060"/>
            <a:ext cx="2572851" cy="256192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118000"/>
              </a:lnSpc>
              <a:spcBef>
                <a:spcPts val="800"/>
              </a:spcBef>
              <a:buNone/>
              <a:defRPr sz="800" b="0" baseline="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</a:lstStyle>
          <a:p>
            <a:pPr lvl="0"/>
            <a:r>
              <a:rPr/>
              <a:t>[Web Address]</a:t>
            </a:r>
          </a:p>
        </p:txBody>
      </p:sp>
    </p:spTree>
    <p:extLst>
      <p:ext uri="{BB962C8B-B14F-4D97-AF65-F5344CB8AC3E}">
        <p14:creationId xmlns:p14="http://schemas.microsoft.com/office/powerpoint/2010/main" val="23943100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608">
          <p15:clr>
            <a:srgbClr val="FBAE40"/>
          </p15:clr>
        </p15:guide>
        <p15:guide id="2" orient="horz" pos="288">
          <p15:clr>
            <a:srgbClr val="FBAE40"/>
          </p15:clr>
        </p15:guide>
        <p15:guide id="0" pos="288">
          <p15:clr>
            <a:srgbClr val="FBAE40"/>
          </p15:clr>
        </p15:guide>
        <p15:guide id="3" pos="6048">
          <p15:clr>
            <a:srgbClr val="FBAE40"/>
          </p15:clr>
        </p15:guide>
        <p15:guide id="4" pos="2136">
          <p15:clr>
            <a:srgbClr val="A4A3A4"/>
          </p15:clr>
        </p15:guide>
        <p15:guide id="5" pos="4272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C7E35-61C9-471C-870E-2CE47EA24035}" type="datetimeFigureOut">
              <a:rPr lang="en-US"/>
              <a:pPr/>
              <a:t>6/19/2023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36ED2-EF9B-4B9B-9B58-09E1C1CBDE09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346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0616" y="417605"/>
            <a:ext cx="2483208" cy="3300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75304" y="3588690"/>
            <a:ext cx="3220204" cy="4036360"/>
          </a:xfrm>
          <a:prstGeom prst="rect">
            <a:avLst/>
          </a:prstGeom>
          <a:solidFill>
            <a:srgbClr val="FFFFCC">
              <a:alpha val="13000"/>
            </a:srgb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AutoShape 2" descr="Imagini pentru stethoscope 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AutoShape 14" descr="Imagini pentru stethoscope 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AutoShape 16" descr="Imagini pentru stethoscope 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AutoShape 18" descr="Imagini pentru stethoscope 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314085" y="3718597"/>
            <a:ext cx="1409252" cy="2409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511495" y="3718597"/>
            <a:ext cx="1409252" cy="2409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1621864" y="5035002"/>
            <a:ext cx="1409252" cy="2409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406390" y="5183929"/>
            <a:ext cx="1409252" cy="2409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16195" y="3457806"/>
            <a:ext cx="1409252" cy="2409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1653302" y="3436290"/>
            <a:ext cx="1409252" cy="2409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77393" y="3437211"/>
            <a:ext cx="1409252" cy="2409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384452" y="3436290"/>
            <a:ext cx="1409252" cy="2409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640"/>
                    </a14:imgEffect>
                    <a14:imgEffect>
                      <a14:saturation sat="9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98931" y="3483428"/>
            <a:ext cx="3404941" cy="4110214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7095015" y="210772"/>
            <a:ext cx="28754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200" dirty="0" smtClean="0">
                <a:latin typeface="Bahnschrift SemiLight Condensed" panose="020B0502040204020203" pitchFamily="34" charset="0"/>
              </a:rPr>
              <a:t>Screeningul neonatal pentru atrofia musculară spinală – șansa unei copilării fără limitări!</a:t>
            </a:r>
            <a:endParaRPr lang="en-US" sz="3200" dirty="0">
              <a:latin typeface="Bahnschrift SemiLight Condensed" panose="020B0502040204020203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698956" y="3595003"/>
            <a:ext cx="16457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Robert </a:t>
            </a:r>
          </a:p>
          <a:p>
            <a:pPr algn="r"/>
            <a:r>
              <a:rPr lang="ro-RO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diagnostic de atrofie musculară spinală, </a:t>
            </a:r>
          </a:p>
          <a:p>
            <a:pPr algn="r"/>
            <a:r>
              <a:rPr lang="ro-RO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tratat la 1 an și 10 luni,</a:t>
            </a:r>
          </a:p>
          <a:p>
            <a:pPr algn="r"/>
            <a:r>
              <a:rPr lang="ro-RO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î</a:t>
            </a:r>
            <a:r>
              <a:rPr lang="ro-RO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n stadiu SIMPTOMATIC. 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547007" y="1914323"/>
            <a:ext cx="2982192" cy="16816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3423492" y="1078116"/>
            <a:ext cx="2982192" cy="16816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3525393" y="512291"/>
            <a:ext cx="2982192" cy="16816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3679293" y="656873"/>
            <a:ext cx="2982192" cy="16816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18" name="TextBox 117"/>
          <p:cNvSpPr txBox="1"/>
          <p:nvPr/>
        </p:nvSpPr>
        <p:spPr>
          <a:xfrm>
            <a:off x="3560928" y="5652461"/>
            <a:ext cx="2982192" cy="16816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119" name="TextBox 118"/>
          <p:cNvSpPr txBox="1"/>
          <p:nvPr/>
        </p:nvSpPr>
        <p:spPr>
          <a:xfrm>
            <a:off x="3397045" y="64163"/>
            <a:ext cx="3285615" cy="3485570"/>
          </a:xfrm>
          <a:prstGeom prst="rect">
            <a:avLst/>
          </a:prstGeom>
          <a:solidFill>
            <a:srgbClr val="339966"/>
          </a:solidFill>
        </p:spPr>
        <p:txBody>
          <a:bodyPr wrap="square" rtlCol="0">
            <a:spAutoFit/>
          </a:bodyPr>
          <a:lstStyle/>
          <a:p>
            <a:endParaRPr lang="ro-RO" sz="1050" b="1" dirty="0" smtClean="0">
              <a:solidFill>
                <a:schemeClr val="bg1"/>
              </a:solidFill>
            </a:endParaRPr>
          </a:p>
          <a:p>
            <a:endParaRPr lang="ro-RO" sz="1050" b="1" dirty="0">
              <a:solidFill>
                <a:schemeClr val="bg1"/>
              </a:solidFill>
            </a:endParaRPr>
          </a:p>
          <a:p>
            <a:endParaRPr lang="ro-RO" sz="1050" b="1" dirty="0" smtClean="0">
              <a:solidFill>
                <a:schemeClr val="bg1"/>
              </a:solidFill>
            </a:endParaRPr>
          </a:p>
          <a:p>
            <a:endParaRPr lang="ro-RO" sz="1050" b="1" dirty="0">
              <a:solidFill>
                <a:schemeClr val="bg1"/>
              </a:solidFill>
            </a:endParaRPr>
          </a:p>
          <a:p>
            <a:endParaRPr lang="ro-RO" sz="1050" b="1" dirty="0" smtClean="0">
              <a:solidFill>
                <a:schemeClr val="bg1"/>
              </a:solidFill>
            </a:endParaRPr>
          </a:p>
          <a:p>
            <a:endParaRPr lang="ro-RO" sz="1050" b="1" dirty="0">
              <a:solidFill>
                <a:schemeClr val="bg1"/>
              </a:solidFill>
            </a:endParaRPr>
          </a:p>
          <a:p>
            <a:endParaRPr lang="ro-RO" sz="1050" b="1" dirty="0" smtClean="0">
              <a:solidFill>
                <a:schemeClr val="bg1"/>
              </a:solidFill>
            </a:endParaRPr>
          </a:p>
          <a:p>
            <a:endParaRPr lang="ro-RO" sz="1050" b="1" dirty="0">
              <a:solidFill>
                <a:schemeClr val="bg1"/>
              </a:solidFill>
            </a:endParaRPr>
          </a:p>
          <a:p>
            <a:endParaRPr lang="ro-RO" sz="1050" b="1" dirty="0" smtClean="0">
              <a:solidFill>
                <a:schemeClr val="bg1"/>
              </a:solidFill>
            </a:endParaRPr>
          </a:p>
          <a:p>
            <a:endParaRPr lang="ro-RO" sz="1050" b="1" dirty="0">
              <a:solidFill>
                <a:schemeClr val="bg1"/>
              </a:solidFill>
            </a:endParaRPr>
          </a:p>
          <a:p>
            <a:endParaRPr lang="ro-RO" sz="1050" b="1" dirty="0" smtClean="0">
              <a:solidFill>
                <a:schemeClr val="bg1"/>
              </a:solidFill>
            </a:endParaRPr>
          </a:p>
          <a:p>
            <a:endParaRPr lang="ro-RO" sz="1050" b="1" dirty="0">
              <a:solidFill>
                <a:schemeClr val="bg1"/>
              </a:solidFill>
            </a:endParaRPr>
          </a:p>
          <a:p>
            <a:endParaRPr lang="ro-RO" sz="1050" b="1" dirty="0" smtClean="0">
              <a:solidFill>
                <a:schemeClr val="bg1"/>
              </a:solidFill>
            </a:endParaRPr>
          </a:p>
          <a:p>
            <a:endParaRPr lang="ro-RO" sz="1050" b="1" dirty="0">
              <a:solidFill>
                <a:schemeClr val="bg1"/>
              </a:solidFill>
            </a:endParaRPr>
          </a:p>
          <a:p>
            <a:endParaRPr lang="ro-RO" sz="1050" b="1" dirty="0" smtClean="0">
              <a:solidFill>
                <a:schemeClr val="bg1"/>
              </a:solidFill>
            </a:endParaRPr>
          </a:p>
          <a:p>
            <a:endParaRPr lang="ro-RO" sz="1050" b="1" dirty="0">
              <a:solidFill>
                <a:schemeClr val="bg1"/>
              </a:solidFill>
            </a:endParaRPr>
          </a:p>
          <a:p>
            <a:endParaRPr lang="ro-RO" sz="1050" b="1" dirty="0" smtClean="0">
              <a:solidFill>
                <a:schemeClr val="bg1"/>
              </a:solidFill>
            </a:endParaRPr>
          </a:p>
          <a:p>
            <a:endParaRPr lang="ro-RO" sz="1050" b="1" dirty="0">
              <a:solidFill>
                <a:schemeClr val="bg1"/>
              </a:solidFill>
            </a:endParaRPr>
          </a:p>
          <a:p>
            <a:endParaRPr lang="ro-RO" sz="1050" b="1" dirty="0" smtClean="0">
              <a:solidFill>
                <a:schemeClr val="bg1"/>
              </a:solidFill>
            </a:endParaRPr>
          </a:p>
          <a:p>
            <a:endParaRPr lang="ro-RO" sz="1050" b="1" dirty="0">
              <a:solidFill>
                <a:schemeClr val="bg1"/>
              </a:solidFill>
            </a:endParaRPr>
          </a:p>
          <a:p>
            <a:endParaRPr lang="ro-RO" sz="1050" b="1" dirty="0" smtClean="0">
              <a:solidFill>
                <a:schemeClr val="bg1"/>
              </a:solidFill>
            </a:endParaRPr>
          </a:p>
        </p:txBody>
      </p:sp>
      <p:sp>
        <p:nvSpPr>
          <p:cNvPr id="125" name="TextBox 124"/>
          <p:cNvSpPr txBox="1"/>
          <p:nvPr/>
        </p:nvSpPr>
        <p:spPr>
          <a:xfrm rot="5400000">
            <a:off x="3509695" y="845814"/>
            <a:ext cx="335656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600" dirty="0" smtClean="0">
                <a:solidFill>
                  <a:schemeClr val="bg1"/>
                </a:solidFill>
                <a:latin typeface="Bahnschrift SemiLight Condensed" panose="020B0502040204020203" pitchFamily="34" charset="0"/>
              </a:rPr>
              <a:t>Sprijiniți implementarea </a:t>
            </a:r>
          </a:p>
          <a:p>
            <a:r>
              <a:rPr lang="ro-RO" sz="2600" dirty="0" smtClean="0">
                <a:solidFill>
                  <a:schemeClr val="bg1"/>
                </a:solidFill>
                <a:latin typeface="Bahnschrift SemiLight Condensed" panose="020B0502040204020203" pitchFamily="34" charset="0"/>
              </a:rPr>
              <a:t>în România </a:t>
            </a:r>
          </a:p>
          <a:p>
            <a:r>
              <a:rPr lang="ro-RO" sz="2600" dirty="0" smtClean="0">
                <a:solidFill>
                  <a:schemeClr val="bg1"/>
                </a:solidFill>
                <a:latin typeface="Bahnschrift SemiLight Condensed" panose="020B0502040204020203" pitchFamily="34" charset="0"/>
              </a:rPr>
              <a:t>a screeningului neonatal pentru </a:t>
            </a:r>
          </a:p>
          <a:p>
            <a:r>
              <a:rPr lang="ro-RO" sz="2600" dirty="0" smtClean="0">
                <a:solidFill>
                  <a:schemeClr val="bg1"/>
                </a:solidFill>
                <a:latin typeface="Bahnschrift SemiLight Condensed" panose="020B0502040204020203" pitchFamily="34" charset="0"/>
              </a:rPr>
              <a:t>atrofia musculară spinală!</a:t>
            </a:r>
            <a:endParaRPr lang="en-US" sz="2600" dirty="0">
              <a:solidFill>
                <a:schemeClr val="bg1"/>
              </a:solidFill>
              <a:latin typeface="Bahnschrift SemiLight Condensed" panose="020B0502040204020203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3291158" y="3957501"/>
            <a:ext cx="31857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0" i="0" dirty="0">
              <a:solidFill>
                <a:srgbClr val="383838"/>
              </a:solidFill>
              <a:effectLst/>
              <a:latin typeface="Georgia" panose="02040502050405020303" pitchFamily="18" charset="0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-153268" y="54211"/>
            <a:ext cx="3312924" cy="8413823"/>
            <a:chOff x="6745476" y="43757"/>
            <a:chExt cx="3312924" cy="8413823"/>
          </a:xfrm>
        </p:grpSpPr>
        <p:pic>
          <p:nvPicPr>
            <p:cNvPr id="129" name="Picture 12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5400000">
              <a:off x="6705375" y="83858"/>
              <a:ext cx="3393125" cy="3312924"/>
            </a:xfrm>
            <a:prstGeom prst="rect">
              <a:avLst/>
            </a:prstGeom>
          </p:spPr>
        </p:pic>
        <p:sp>
          <p:nvSpPr>
            <p:cNvPr id="130" name="TextBox 129"/>
            <p:cNvSpPr txBox="1"/>
            <p:nvPr/>
          </p:nvSpPr>
          <p:spPr>
            <a:xfrm rot="5400000">
              <a:off x="7265602" y="5008418"/>
              <a:ext cx="4327639" cy="1200329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/>
            <a:p>
              <a:endParaRPr lang="ro-RO" sz="1200" b="1" dirty="0" smtClean="0"/>
            </a:p>
            <a:p>
              <a:r>
                <a:rPr lang="ro-RO" sz="1200" b="1" dirty="0" smtClean="0"/>
                <a:t>România</a:t>
              </a:r>
            </a:p>
            <a:p>
              <a:r>
                <a:rPr lang="ro-RO" sz="1200" dirty="0" smtClean="0"/>
                <a:t>Status: Solicitare în pregătire pentru includerea în programul național de screening</a:t>
              </a:r>
              <a:r>
                <a:rPr lang="en-US" sz="1200" dirty="0" smtClean="0"/>
                <a:t> neonatal</a:t>
              </a:r>
              <a:r>
                <a:rPr lang="ro-RO" sz="1200" dirty="0" smtClean="0"/>
                <a:t>. </a:t>
              </a:r>
            </a:p>
            <a:p>
              <a:r>
                <a:rPr lang="ro-RO" sz="1200" dirty="0" smtClean="0"/>
                <a:t>Studiu pilot - București - în derulare din </a:t>
              </a:r>
              <a:r>
                <a:rPr lang="en-US" sz="1200" dirty="0" smtClean="0"/>
                <a:t>a</a:t>
              </a:r>
              <a:r>
                <a:rPr lang="ro-RO" sz="1200" dirty="0" smtClean="0"/>
                <a:t>ugust 2022</a:t>
              </a:r>
            </a:p>
            <a:p>
              <a:endParaRPr lang="en-US" sz="1200" dirty="0"/>
            </a:p>
          </p:txBody>
        </p:sp>
        <p:pic>
          <p:nvPicPr>
            <p:cNvPr id="131" name="Picture 13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5400000">
              <a:off x="5179111" y="5039374"/>
              <a:ext cx="4180290" cy="991061"/>
            </a:xfrm>
            <a:prstGeom prst="rect">
              <a:avLst/>
            </a:prstGeom>
          </p:spPr>
        </p:pic>
        <p:grpSp>
          <p:nvGrpSpPr>
            <p:cNvPr id="132" name="Group 131"/>
            <p:cNvGrpSpPr/>
            <p:nvPr/>
          </p:nvGrpSpPr>
          <p:grpSpPr>
            <a:xfrm rot="5400000">
              <a:off x="6155634" y="5066219"/>
              <a:ext cx="4335518" cy="1076844"/>
              <a:chOff x="-4043539" y="4778255"/>
              <a:chExt cx="4335518" cy="1076844"/>
            </a:xfrm>
          </p:grpSpPr>
          <p:sp>
            <p:nvSpPr>
              <p:cNvPr id="134" name="TextBox 133"/>
              <p:cNvSpPr txBox="1"/>
              <p:nvPr/>
            </p:nvSpPr>
            <p:spPr>
              <a:xfrm>
                <a:off x="-4035661" y="4839436"/>
                <a:ext cx="4327640" cy="1015663"/>
              </a:xfrm>
              <a:prstGeom prst="rect">
                <a:avLst/>
              </a:prstGeom>
              <a:solidFill>
                <a:srgbClr val="FFCC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ro-RO" dirty="0" smtClean="0"/>
                  <a:t>    </a:t>
                </a:r>
              </a:p>
              <a:p>
                <a:endParaRPr lang="ro-RO" sz="1050" b="1" dirty="0"/>
              </a:p>
              <a:p>
                <a:endParaRPr lang="ro-RO" sz="1050" b="1" dirty="0" smtClean="0"/>
              </a:p>
              <a:p>
                <a:endParaRPr lang="ro-RO" sz="1050" b="1" dirty="0" smtClean="0"/>
              </a:p>
              <a:p>
                <a:pPr algn="ctr"/>
                <a:endParaRPr lang="ro-RO" sz="1050" dirty="0"/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-294821" y="5192479"/>
                <a:ext cx="518226" cy="253916"/>
              </a:xfrm>
              <a:prstGeom prst="rect">
                <a:avLst/>
              </a:prstGeom>
              <a:solidFill>
                <a:srgbClr val="339966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ro-RO" sz="1050" dirty="0" smtClean="0">
                    <a:solidFill>
                      <a:schemeClr val="bg1"/>
                    </a:solidFill>
                  </a:rPr>
                  <a:t>45%</a:t>
                </a:r>
                <a:endParaRPr lang="en-US" sz="105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-3961662" y="5529293"/>
                <a:ext cx="3609513" cy="253916"/>
              </a:xfrm>
              <a:prstGeom prst="rect">
                <a:avLst/>
              </a:prstGeom>
              <a:solidFill>
                <a:srgbClr val="339966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ro-RO" sz="1050" b="1" dirty="0" smtClean="0">
                    <a:solidFill>
                      <a:schemeClr val="bg1"/>
                    </a:solidFill>
                  </a:rPr>
                  <a:t>Statele Unite</a:t>
                </a:r>
                <a:endParaRPr lang="en-US" sz="105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-304322" y="5517681"/>
                <a:ext cx="543376" cy="253916"/>
              </a:xfrm>
              <a:prstGeom prst="rect">
                <a:avLst/>
              </a:prstGeom>
              <a:solidFill>
                <a:srgbClr val="339966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ro-RO" sz="1050" dirty="0" smtClean="0">
                    <a:solidFill>
                      <a:schemeClr val="bg1"/>
                    </a:solidFill>
                  </a:rPr>
                  <a:t>99%</a:t>
                </a:r>
                <a:endParaRPr lang="en-US" sz="105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-4043539" y="4778255"/>
                <a:ext cx="428696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o-RO" sz="1050" b="1" dirty="0" smtClean="0"/>
                  <a:t>Copii beneficiari ai screeningului neonatal pentru </a:t>
                </a:r>
                <a:r>
                  <a:rPr lang="en-US" sz="1050" b="1" dirty="0" err="1" smtClean="0"/>
                  <a:t>atrifue</a:t>
                </a:r>
                <a:r>
                  <a:rPr lang="en-US" sz="1050" b="1" dirty="0" smtClean="0"/>
                  <a:t> </a:t>
                </a:r>
                <a:r>
                  <a:rPr lang="ro-RO" sz="1050" b="1" dirty="0" smtClean="0"/>
                  <a:t>musculară spinală</a:t>
                </a:r>
                <a:endParaRPr lang="en-US" sz="1050" b="1" dirty="0"/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-3971167" y="5192479"/>
                <a:ext cx="1674673" cy="253916"/>
              </a:xfrm>
              <a:prstGeom prst="rect">
                <a:avLst/>
              </a:prstGeom>
              <a:solidFill>
                <a:srgbClr val="339966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ro-RO" sz="1050" b="1" dirty="0" smtClean="0">
                    <a:solidFill>
                      <a:schemeClr val="bg1"/>
                    </a:solidFill>
                  </a:rPr>
                  <a:t>Europa</a:t>
                </a:r>
                <a:endParaRPr lang="en-US" sz="105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3" name="Rectangle 132"/>
            <p:cNvSpPr/>
            <p:nvPr/>
          </p:nvSpPr>
          <p:spPr>
            <a:xfrm rot="5400000">
              <a:off x="5473916" y="6918945"/>
              <a:ext cx="2877215" cy="2000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00" dirty="0">
                  <a:solidFill>
                    <a:schemeClr val="bg1">
                      <a:lumMod val="65000"/>
                    </a:schemeClr>
                  </a:solidFill>
                </a:rPr>
                <a:t>https://www.sma-screening-alliance.org/map/</a:t>
              </a:r>
            </a:p>
          </p:txBody>
        </p:sp>
      </p:grpSp>
      <p:sp>
        <p:nvSpPr>
          <p:cNvPr id="120" name="TextBox 119"/>
          <p:cNvSpPr txBox="1"/>
          <p:nvPr/>
        </p:nvSpPr>
        <p:spPr>
          <a:xfrm rot="5400000">
            <a:off x="3202144" y="5131899"/>
            <a:ext cx="31826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200" b="1" dirty="0" smtClean="0"/>
              <a:t>Conf. Dr. Andrada Mirea</a:t>
            </a:r>
          </a:p>
          <a:p>
            <a:r>
              <a:rPr lang="ro-RO" sz="1200" dirty="0" smtClean="0"/>
              <a:t>pediatru</a:t>
            </a:r>
          </a:p>
          <a:p>
            <a:r>
              <a:rPr lang="ro-RO" sz="1200" b="1" dirty="0"/>
              <a:t>mirea.andrada@recuperarecopii.ro</a:t>
            </a:r>
            <a:endParaRPr lang="en-US" sz="1200" b="1" dirty="0"/>
          </a:p>
          <a:p>
            <a:endParaRPr lang="en-US" sz="1200" dirty="0"/>
          </a:p>
        </p:txBody>
      </p:sp>
      <p:sp>
        <p:nvSpPr>
          <p:cNvPr id="122" name="TextBox 121"/>
          <p:cNvSpPr txBox="1"/>
          <p:nvPr/>
        </p:nvSpPr>
        <p:spPr>
          <a:xfrm rot="5400000">
            <a:off x="4144395" y="4279784"/>
            <a:ext cx="2618438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o-RO" sz="10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Persoane de contact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 rot="5400000">
            <a:off x="2387749" y="5095090"/>
            <a:ext cx="3084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200" b="1" dirty="0" smtClean="0"/>
              <a:t>Dr. Elena Neagu</a:t>
            </a:r>
            <a:endParaRPr lang="en-US" sz="1200" b="1" dirty="0" smtClean="0"/>
          </a:p>
          <a:p>
            <a:r>
              <a:rPr lang="ro-RO" sz="1200" dirty="0" smtClean="0"/>
              <a:t>genetician</a:t>
            </a:r>
          </a:p>
          <a:p>
            <a:r>
              <a:rPr lang="ro-RO" sz="1200" b="1" dirty="0"/>
              <a:t>elena.neagu@recuperarecopii.ro</a:t>
            </a:r>
            <a:endParaRPr lang="en-US" sz="1200" b="1" dirty="0"/>
          </a:p>
          <a:p>
            <a:endParaRPr lang="en-US" sz="1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6686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5400000">
            <a:off x="4910015" y="5925958"/>
            <a:ext cx="2571750" cy="752475"/>
          </a:xfrm>
          <a:prstGeom prst="rect">
            <a:avLst/>
          </a:prstGeom>
          <a:ln>
            <a:solidFill>
              <a:srgbClr val="339966"/>
            </a:solidFill>
          </a:ln>
        </p:spPr>
      </p:pic>
      <p:sp>
        <p:nvSpPr>
          <p:cNvPr id="50" name="TextBox 49"/>
          <p:cNvSpPr txBox="1"/>
          <p:nvPr/>
        </p:nvSpPr>
        <p:spPr>
          <a:xfrm>
            <a:off x="6842070" y="7017899"/>
            <a:ext cx="32634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agneto" panose="04030805050802020D02" pitchFamily="82" charset="0"/>
              </a:rPr>
              <a:t>Copilăria este inima tuturor vârstelor.</a:t>
            </a:r>
            <a:r>
              <a:rPr lang="ro-RO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   </a:t>
            </a:r>
          </a:p>
          <a:p>
            <a:pPr algn="just"/>
            <a:r>
              <a:rPr lang="ro-RO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                                                               </a:t>
            </a:r>
            <a:r>
              <a:rPr lang="ro-RO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   </a:t>
            </a:r>
            <a:r>
              <a:rPr lang="ro-RO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agneto" panose="04030805050802020D02" pitchFamily="82" charset="0"/>
              </a:rPr>
              <a:t>Lucian </a:t>
            </a:r>
            <a:r>
              <a:rPr lang="ro-RO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agneto" panose="04030805050802020D02" pitchFamily="82" charset="0"/>
              </a:rPr>
              <a:t>Blaga</a:t>
            </a:r>
          </a:p>
          <a:p>
            <a:pPr algn="just"/>
            <a:r>
              <a:rPr lang="ro-RO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. </a:t>
            </a:r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41880" y="3591553"/>
            <a:ext cx="189707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Sofia </a:t>
            </a:r>
          </a:p>
          <a:p>
            <a:r>
              <a:rPr lang="ro-RO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diagnostic </a:t>
            </a:r>
            <a:r>
              <a:rPr lang="ro-RO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de atrofie musculară spinală, </a:t>
            </a:r>
            <a:endParaRPr lang="ro-RO" sz="1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ro-RO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tratată </a:t>
            </a:r>
            <a:r>
              <a:rPr lang="ro-RO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la o lună și </a:t>
            </a:r>
            <a:r>
              <a:rPr lang="ro-RO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jumătate, </a:t>
            </a:r>
          </a:p>
          <a:p>
            <a:r>
              <a:rPr lang="ro-RO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în stadiu </a:t>
            </a:r>
            <a:r>
              <a:rPr lang="ro-RO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PRESIMTPOMATIC.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30181" y="6537550"/>
            <a:ext cx="30366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800" b="1" dirty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Informațiile și fotografia celor doi frați sunt reproduse cu permisiunea </a:t>
            </a:r>
            <a:r>
              <a:rPr lang="ro-RO" sz="800" b="1" dirty="0" smtClean="0">
                <a:solidFill>
                  <a:schemeClr val="bg1">
                    <a:lumMod val="50000"/>
                  </a:schemeClr>
                </a:solidFill>
                <a:latin typeface="Bahnschrift" panose="020B0502040204020203" pitchFamily="34" charset="0"/>
              </a:rPr>
              <a:t>părinților.</a:t>
            </a:r>
            <a:endParaRPr lang="en-US" sz="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36030" y="4399978"/>
            <a:ext cx="1371600" cy="2066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78694" y="4420998"/>
            <a:ext cx="1323975" cy="2066925"/>
          </a:xfrm>
          <a:prstGeom prst="rect">
            <a:avLst/>
          </a:prstGeom>
        </p:spPr>
      </p:pic>
      <p:sp>
        <p:nvSpPr>
          <p:cNvPr id="55" name="TextBox 54"/>
          <p:cNvSpPr txBox="1"/>
          <p:nvPr/>
        </p:nvSpPr>
        <p:spPr>
          <a:xfrm>
            <a:off x="8232290" y="3591553"/>
            <a:ext cx="3113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" panose="020B0502040204020203" pitchFamily="34" charset="0"/>
              </a:rPr>
              <a:t>și</a:t>
            </a:r>
          </a:p>
        </p:txBody>
      </p:sp>
    </p:spTree>
    <p:extLst>
      <p:ext uri="{BB962C8B-B14F-4D97-AF65-F5344CB8AC3E}">
        <p14:creationId xmlns:p14="http://schemas.microsoft.com/office/powerpoint/2010/main" val="4009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152764" y="5169986"/>
            <a:ext cx="1409252" cy="2409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88883" y="5757193"/>
            <a:ext cx="3382900" cy="16816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2379480" y="6030984"/>
            <a:ext cx="3382900" cy="16816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-48000" y="6097444"/>
            <a:ext cx="3382900" cy="168167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675419" y="246155"/>
            <a:ext cx="168667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300" b="1" dirty="0">
                <a:latin typeface="Bahnschrift" panose="020B0502040204020203" pitchFamily="34" charset="0"/>
              </a:rPr>
              <a:t>A</a:t>
            </a:r>
            <a:r>
              <a:rPr lang="ro-RO" sz="1300" b="1" dirty="0" smtClean="0">
                <a:latin typeface="Bahnschrift" panose="020B0502040204020203" pitchFamily="34" charset="0"/>
              </a:rPr>
              <a:t>trofia musculară spinală (AMS) </a:t>
            </a:r>
            <a:endParaRPr lang="en-US" sz="1300" b="1" dirty="0">
              <a:latin typeface="Bahnschrift" panose="020B0502040204020203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315528" y="4907619"/>
            <a:ext cx="1409252" cy="2409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40458" y="5085274"/>
            <a:ext cx="1409252" cy="24097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1" name="Rectangle 80"/>
          <p:cNvSpPr/>
          <p:nvPr/>
        </p:nvSpPr>
        <p:spPr>
          <a:xfrm>
            <a:off x="-51111" y="2230070"/>
            <a:ext cx="3251836" cy="27699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o-RO" sz="1200" dirty="0" smtClean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Intelect normal, neafectat de boală            </a:t>
            </a:r>
            <a:endParaRPr lang="en-US" sz="1200" dirty="0">
              <a:latin typeface="Bahnschrift" panose="020B0502040204020203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42436" y="298247"/>
            <a:ext cx="3026979" cy="27878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3738658" y="4665666"/>
            <a:ext cx="3026979" cy="2787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3821403" y="4406553"/>
            <a:ext cx="3026979" cy="27878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3884262" y="4812113"/>
            <a:ext cx="3026979" cy="27878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296906" y="258143"/>
            <a:ext cx="202503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300" b="1" dirty="0">
                <a:latin typeface="Bahnschrift" panose="020B0502040204020203" pitchFamily="34" charset="0"/>
              </a:rPr>
              <a:t>P</a:t>
            </a:r>
            <a:r>
              <a:rPr lang="ro-RO" sz="1300" b="1" dirty="0" smtClean="0">
                <a:latin typeface="Bahnschrift" panose="020B0502040204020203" pitchFamily="34" charset="0"/>
              </a:rPr>
              <a:t>roiectul pilot pentru screeningul neonatal al AMS </a:t>
            </a:r>
            <a:endParaRPr lang="en-US" sz="1300" b="1" dirty="0">
              <a:latin typeface="Bahnschrift" panose="020B0502040204020203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113961" y="7062952"/>
            <a:ext cx="2869434" cy="404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6928353" y="7071617"/>
            <a:ext cx="2869434" cy="4048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7646788" y="261942"/>
            <a:ext cx="2137082" cy="4924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300" b="1" dirty="0" err="1" smtClean="0">
                <a:latin typeface="Bahnschrift" panose="020B0502040204020203" pitchFamily="34" charset="0"/>
              </a:rPr>
              <a:t>Avantajele</a:t>
            </a:r>
            <a:r>
              <a:rPr lang="en-US" sz="1300" b="1" dirty="0" smtClean="0">
                <a:latin typeface="Bahnschrift" panose="020B0502040204020203" pitchFamily="34" charset="0"/>
              </a:rPr>
              <a:t> s</a:t>
            </a:r>
            <a:r>
              <a:rPr lang="ro-RO" sz="1300" b="1" dirty="0" smtClean="0">
                <a:latin typeface="Bahnschrift" panose="020B0502040204020203" pitchFamily="34" charset="0"/>
              </a:rPr>
              <a:t>creeningul</a:t>
            </a:r>
            <a:r>
              <a:rPr lang="en-US" sz="1300" b="1" dirty="0" err="1" smtClean="0">
                <a:latin typeface="Bahnschrift" panose="020B0502040204020203" pitchFamily="34" charset="0"/>
              </a:rPr>
              <a:t>ui</a:t>
            </a:r>
            <a:r>
              <a:rPr lang="ro-RO" sz="1300" b="1" dirty="0" smtClean="0">
                <a:latin typeface="Bahnschrift" panose="020B0502040204020203" pitchFamily="34" charset="0"/>
              </a:rPr>
              <a:t> neonatal pentru AMS </a:t>
            </a:r>
            <a:endParaRPr lang="en-US" sz="1300" b="1" dirty="0">
              <a:latin typeface="Bahnschrift" panose="020B0502040204020203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382081" y="899811"/>
            <a:ext cx="2142116" cy="292388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r>
              <a:rPr lang="ro-RO" sz="1300" b="1" dirty="0" smtClean="0">
                <a:latin typeface="+mj-lt"/>
              </a:rPr>
              <a:t>Pentru copiii bolnavi </a:t>
            </a:r>
            <a:endParaRPr lang="en-US" sz="1300" b="1" dirty="0">
              <a:latin typeface="+mj-lt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6642356" y="5939980"/>
            <a:ext cx="3279117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o-RO" sz="1300" b="1" dirty="0" smtClean="0">
                <a:solidFill>
                  <a:schemeClr val="bg1"/>
                </a:solidFill>
                <a:latin typeface="+mj-lt"/>
              </a:rPr>
              <a:t>Pentru societate</a:t>
            </a:r>
            <a:endParaRPr lang="en-US" sz="1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771633" y="2737631"/>
            <a:ext cx="1549205" cy="29238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o-RO" sz="1300" b="1" dirty="0" smtClean="0">
                <a:latin typeface="+mj-lt"/>
              </a:rPr>
              <a:t>Pentru familie</a:t>
            </a:r>
            <a:endParaRPr lang="en-US" sz="1300" b="1" dirty="0">
              <a:latin typeface="+mj-lt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6906617" y="3221454"/>
            <a:ext cx="3203738" cy="1569660"/>
          </a:xfrm>
          <a:prstGeom prst="rect">
            <a:avLst/>
          </a:prstGeom>
          <a:solidFill>
            <a:srgbClr val="339966"/>
          </a:solidFill>
        </p:spPr>
        <p:txBody>
          <a:bodyPr wrap="square">
            <a:spAutoFit/>
          </a:bodyPr>
          <a:lstStyle/>
          <a:p>
            <a:pPr algn="just"/>
            <a:r>
              <a:rPr lang="ro-RO" sz="1200" dirty="0" smtClean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Evitarea consulturilor numeroase, multidisciplinare, cu întârzierea diagnosticului</a:t>
            </a:r>
          </a:p>
          <a:p>
            <a:pPr algn="just"/>
            <a:r>
              <a:rPr lang="ro-RO" sz="1200" dirty="0" smtClean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o-RO" sz="1200" dirty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Testarea rudelor la risc, consilierea genetică a </a:t>
            </a:r>
            <a:r>
              <a:rPr lang="ro-RO" sz="1200" dirty="0" smtClean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familiei</a:t>
            </a:r>
          </a:p>
          <a:p>
            <a:pPr algn="just"/>
            <a:endParaRPr lang="ro-RO" sz="1200" dirty="0" smtClean="0">
              <a:solidFill>
                <a:schemeClr val="bg1"/>
              </a:solidFill>
              <a:latin typeface="Bahnschrif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o-RO" sz="1200" dirty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Creșterea calității vieții </a:t>
            </a:r>
            <a:endParaRPr lang="en-US" sz="12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Oval Callout 3"/>
          <p:cNvSpPr/>
          <p:nvPr/>
        </p:nvSpPr>
        <p:spPr>
          <a:xfrm rot="16514135">
            <a:off x="-68676" y="220174"/>
            <a:ext cx="604039" cy="623795"/>
          </a:xfrm>
          <a:prstGeom prst="wedgeEllipseCallou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512" y="147097"/>
            <a:ext cx="3386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400" b="1" dirty="0" smtClean="0">
                <a:solidFill>
                  <a:schemeClr val="bg1">
                    <a:lumMod val="85000"/>
                  </a:schemeClr>
                </a:solidFill>
                <a:latin typeface="Blackadder ITC" panose="04020505051007020D02" pitchFamily="82" charset="0"/>
              </a:rPr>
              <a:t>i</a:t>
            </a:r>
            <a:endParaRPr lang="en-US" sz="4400" b="1" dirty="0">
              <a:solidFill>
                <a:schemeClr val="bg1">
                  <a:lumMod val="85000"/>
                </a:schemeClr>
              </a:solidFill>
              <a:latin typeface="Blackadder ITC" panose="04020505051007020D02" pitchFamily="82" charset="0"/>
            </a:endParaRPr>
          </a:p>
        </p:txBody>
      </p:sp>
      <p:sp>
        <p:nvSpPr>
          <p:cNvPr id="54" name="Oval Callout 53"/>
          <p:cNvSpPr/>
          <p:nvPr/>
        </p:nvSpPr>
        <p:spPr>
          <a:xfrm rot="16514135">
            <a:off x="3714434" y="287799"/>
            <a:ext cx="584286" cy="573307"/>
          </a:xfrm>
          <a:prstGeom prst="wedgeEllipseCallou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3901720" y="138209"/>
            <a:ext cx="525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400" b="1" dirty="0" smtClean="0">
                <a:solidFill>
                  <a:schemeClr val="bg1"/>
                </a:solidFill>
                <a:latin typeface="Blackadder ITC" panose="04020505051007020D02" pitchFamily="82" charset="0"/>
              </a:rPr>
              <a:t>i</a:t>
            </a:r>
            <a:endParaRPr lang="en-US" sz="4400" b="1" dirty="0">
              <a:solidFill>
                <a:schemeClr val="bg1"/>
              </a:solidFill>
              <a:latin typeface="Blackadder ITC" panose="04020505051007020D02" pitchFamily="82" charset="0"/>
            </a:endParaRPr>
          </a:p>
        </p:txBody>
      </p:sp>
      <p:sp>
        <p:nvSpPr>
          <p:cNvPr id="63" name="Oval Callout 62"/>
          <p:cNvSpPr/>
          <p:nvPr/>
        </p:nvSpPr>
        <p:spPr>
          <a:xfrm rot="16514135">
            <a:off x="6940519" y="288878"/>
            <a:ext cx="609508" cy="568448"/>
          </a:xfrm>
          <a:prstGeom prst="wedgeEllipseCallout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088143" y="194406"/>
            <a:ext cx="2939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4400" b="1" dirty="0" smtClean="0">
                <a:solidFill>
                  <a:schemeClr val="bg1"/>
                </a:solidFill>
                <a:latin typeface="Blackadder ITC" panose="04020505051007020D02" pitchFamily="82" charset="0"/>
              </a:rPr>
              <a:t>i</a:t>
            </a:r>
            <a:endParaRPr lang="en-US" sz="4400" b="1" dirty="0">
              <a:solidFill>
                <a:schemeClr val="bg1"/>
              </a:solidFill>
              <a:latin typeface="Blackadder ITC" panose="04020505051007020D02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1893" y="1241848"/>
            <a:ext cx="29981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RO" sz="1200" dirty="0" smtClean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en-US" sz="1200" dirty="0" err="1" smtClean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oală</a:t>
            </a:r>
            <a:r>
              <a:rPr lang="en-US" sz="1200" dirty="0" smtClean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genetică</a:t>
            </a:r>
            <a:r>
              <a:rPr lang="ro-RO" sz="1200" dirty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degenerativă </a:t>
            </a:r>
            <a:r>
              <a:rPr lang="ro-RO" sz="1200" b="1" dirty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progresivă</a:t>
            </a:r>
            <a:r>
              <a:rPr lang="en-US" sz="1200" dirty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200" dirty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 neuronilor din măduva spinării care coordonează </a:t>
            </a:r>
            <a:r>
              <a:rPr lang="ro-RO" sz="1200" b="1" dirty="0" smtClean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toate </a:t>
            </a:r>
            <a:r>
              <a:rPr lang="ro-RO" sz="1200" b="1" dirty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funcțiile motorii</a:t>
            </a:r>
            <a:r>
              <a:rPr lang="ro-RO" sz="1200" dirty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(postură</a:t>
            </a:r>
            <a:r>
              <a:rPr lang="ro-RO" sz="1200" dirty="0" smtClean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mers, </a:t>
            </a:r>
            <a:r>
              <a:rPr lang="ro-RO" sz="1200" dirty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inghițit, </a:t>
            </a:r>
            <a:r>
              <a:rPr lang="ro-RO" sz="1200" dirty="0" smtClean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respirat); afectează în special copiii de vârstă mică</a:t>
            </a:r>
            <a:r>
              <a:rPr lang="en-US" sz="1200" dirty="0" smtClean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o-RO" sz="1200" dirty="0">
              <a:solidFill>
                <a:srgbClr val="000000"/>
              </a:solidFill>
              <a:latin typeface="Bahnschrif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61500" y="4581211"/>
            <a:ext cx="537327" cy="307777"/>
          </a:xfrm>
          <a:prstGeom prst="rect">
            <a:avLst/>
          </a:prstGeom>
          <a:solidFill>
            <a:srgbClr val="FFCC00"/>
          </a:solidFill>
        </p:spPr>
        <p:txBody>
          <a:bodyPr wrap="none" rtlCol="0">
            <a:spAutoFit/>
          </a:bodyPr>
          <a:lstStyle/>
          <a:p>
            <a:r>
              <a:rPr lang="ro-RO" sz="1400" b="1" dirty="0" smtClean="0">
                <a:latin typeface="Bahnschrift" panose="020B0502040204020203" pitchFamily="34" charset="0"/>
              </a:rPr>
              <a:t>2018</a:t>
            </a:r>
            <a:endParaRPr lang="en-US" sz="1400" b="1" dirty="0">
              <a:latin typeface="Bahnschrift" panose="020B0502040204020203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-87036" y="3061497"/>
            <a:ext cx="33806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200" dirty="0" smtClean="0">
                <a:latin typeface="Bahnschrift" panose="020B0502040204020203" pitchFamily="34" charset="0"/>
              </a:rPr>
              <a:t>Tratamente de susținere, </a:t>
            </a:r>
          </a:p>
          <a:p>
            <a:r>
              <a:rPr lang="ro-RO" sz="1200" dirty="0" smtClean="0">
                <a:latin typeface="Bahnschrift" panose="020B0502040204020203" pitchFamily="34" charset="0"/>
              </a:rPr>
              <a:t>tratamentul complicațiilor, dispozitive de asistare a respirației și nutriției, chirurgia scoliozei</a:t>
            </a:r>
            <a:endParaRPr lang="en-US" sz="1200" dirty="0">
              <a:latin typeface="Bahnschrift" panose="020B0502040204020203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-91494" y="4021425"/>
            <a:ext cx="2197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200" dirty="0" smtClean="0">
                <a:latin typeface="Bahnschrift" panose="020B0502040204020203" pitchFamily="34" charset="0"/>
              </a:rPr>
              <a:t>Tratamente paleative</a:t>
            </a:r>
            <a:endParaRPr lang="en-US" sz="1200" dirty="0">
              <a:latin typeface="Bahnschrift" panose="020B0502040204020203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-162344" y="5134290"/>
            <a:ext cx="3196490" cy="1954379"/>
            <a:chOff x="-46391" y="2599297"/>
            <a:chExt cx="3196490" cy="1954379"/>
          </a:xfrm>
        </p:grpSpPr>
        <p:sp>
          <p:nvSpPr>
            <p:cNvPr id="66" name="TextBox 65"/>
            <p:cNvSpPr txBox="1"/>
            <p:nvPr/>
          </p:nvSpPr>
          <p:spPr>
            <a:xfrm>
              <a:off x="11248" y="2599297"/>
              <a:ext cx="3129383" cy="276999"/>
            </a:xfrm>
            <a:prstGeom prst="rect">
              <a:avLst/>
            </a:prstGeom>
            <a:solidFill>
              <a:srgbClr val="339966"/>
            </a:solidFill>
          </p:spPr>
          <p:txBody>
            <a:bodyPr wrap="none" rtlCol="0">
              <a:spAutoFit/>
            </a:bodyPr>
            <a:lstStyle/>
            <a:p>
              <a:r>
                <a:rPr lang="ro-RO" sz="1200" b="1" dirty="0" smtClean="0">
                  <a:solidFill>
                    <a:schemeClr val="bg1"/>
                  </a:solidFill>
                  <a:latin typeface="Bahnschrift" panose="020B0502040204020203" pitchFamily="34" charset="0"/>
                </a:rPr>
                <a:t>Tratamente de ultimă oră, cu țintă genetică</a:t>
              </a:r>
              <a:endParaRPr lang="en-US" sz="1200" b="1" dirty="0">
                <a:solidFill>
                  <a:schemeClr val="bg1"/>
                </a:solidFill>
                <a:latin typeface="Bahnschrift" panose="020B0502040204020203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46391" y="3434737"/>
              <a:ext cx="265265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endParaRPr lang="ro-RO" sz="1200" dirty="0" smtClean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-6951" y="3538013"/>
              <a:ext cx="3157050" cy="1015663"/>
            </a:xfrm>
            <a:prstGeom prst="rect">
              <a:avLst/>
            </a:prstGeom>
            <a:solidFill>
              <a:srgbClr val="339966"/>
            </a:solidFill>
          </p:spPr>
          <p:txBody>
            <a:bodyPr wrap="square">
              <a:spAutoFit/>
            </a:bodyPr>
            <a:lstStyle/>
            <a:p>
              <a:pPr algn="just"/>
              <a:r>
                <a:rPr lang="ro-RO" sz="1200" dirty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Efecte benefice asupra evoluției </a:t>
              </a:r>
              <a:r>
                <a:rPr lang="ro-RO" sz="1200" dirty="0" smtClean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bolii, cu rezultate</a:t>
              </a:r>
              <a:r>
                <a:rPr lang="ro-RO" sz="1200" b="1" dirty="0" smtClean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spectaculoase în cazul administrării </a:t>
              </a:r>
              <a:r>
                <a:rPr lang="ro-RO" sz="1200" b="1" dirty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cât mai devreme după diagnosticul </a:t>
              </a:r>
              <a:r>
                <a:rPr lang="ro-RO" sz="1200" b="1" dirty="0" smtClean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genetic, înainte de apariția simptomelor de boală.</a:t>
              </a:r>
              <a:endParaRPr lang="en-US" sz="1200" b="1" dirty="0">
                <a:solidFill>
                  <a:schemeClr val="bg1"/>
                </a:solidFill>
                <a:latin typeface="Bahnschrift" panose="020B0502040204020203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-6952" y="3049682"/>
              <a:ext cx="3146660" cy="461665"/>
            </a:xfrm>
            <a:prstGeom prst="rect">
              <a:avLst/>
            </a:prstGeom>
            <a:solidFill>
              <a:srgbClr val="339966"/>
            </a:solidFill>
          </p:spPr>
          <p:txBody>
            <a:bodyPr wrap="square" rtlCol="0">
              <a:spAutoFit/>
            </a:bodyPr>
            <a:lstStyle/>
            <a:p>
              <a:r>
                <a:rPr lang="ro-RO" sz="1200" b="1" dirty="0" smtClean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</a:t>
              </a:r>
              <a:r>
                <a:rPr lang="en-US" sz="1200" b="1" dirty="0" err="1" smtClean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isponibile</a:t>
              </a:r>
              <a:r>
                <a:rPr lang="en-US" sz="1200" b="1" dirty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, </a:t>
              </a:r>
              <a:r>
                <a:rPr lang="ro-RO" sz="1200" b="1" dirty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aprobate și susținute de </a:t>
              </a:r>
              <a:r>
                <a:rPr lang="ro-RO" sz="1200" b="1" dirty="0" smtClean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statul român</a:t>
              </a:r>
              <a:endParaRPr lang="en-US" sz="1200" b="1" dirty="0">
                <a:solidFill>
                  <a:schemeClr val="bg1"/>
                </a:solidFill>
                <a:latin typeface="Bahnschrift" panose="020B0502040204020203" pitchFamily="34" charset="0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3628814" y="1451672"/>
            <a:ext cx="29790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100" dirty="0" smtClean="0">
                <a:latin typeface="Bahnschrift" panose="020B0502040204020203" pitchFamily="34" charset="0"/>
              </a:rPr>
              <a:t>În Laboratorul de Analize Genetice al Centrului Național Clinic de Recuperare Neuropsihomotorie pentru Copii </a:t>
            </a:r>
            <a:r>
              <a:rPr lang="en-US" sz="1100" dirty="0" smtClean="0">
                <a:latin typeface="Bahnschrift" panose="020B0502040204020203" pitchFamily="34" charset="0"/>
              </a:rPr>
              <a:t>“</a:t>
            </a:r>
            <a:r>
              <a:rPr lang="ro-RO" sz="1100" dirty="0" smtClean="0">
                <a:latin typeface="Bahnschrift" panose="020B0502040204020203" pitchFamily="34" charset="0"/>
              </a:rPr>
              <a:t>Dr. Nicolae Robănescu</a:t>
            </a:r>
            <a:r>
              <a:rPr lang="en-US" sz="1100" dirty="0" smtClean="0">
                <a:latin typeface="Bahnschrift" panose="020B0502040204020203" pitchFamily="34" charset="0"/>
              </a:rPr>
              <a:t>”</a:t>
            </a:r>
            <a:endParaRPr lang="en-US" sz="1100" dirty="0">
              <a:latin typeface="Bahnschrift" panose="020B0502040204020203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646323" y="2144004"/>
            <a:ext cx="2501204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100" dirty="0" smtClean="0">
                <a:latin typeface="Bahnschrift" panose="020B0502040204020203" pitchFamily="34" charset="0"/>
              </a:rPr>
              <a:t>8 maternități bucureștene</a:t>
            </a:r>
            <a:endParaRPr lang="en-US" sz="1100" dirty="0">
              <a:latin typeface="Bahnschrift" panose="020B0502040204020203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633777" y="921416"/>
            <a:ext cx="31771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100" dirty="0" smtClean="0">
                <a:latin typeface="Bahnschrift" panose="020B0502040204020203" pitchFamily="34" charset="0"/>
              </a:rPr>
              <a:t>Din august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100" dirty="0" smtClean="0">
                <a:latin typeface="Bahnschrift" panose="020B0502040204020203" pitchFamily="34" charset="0"/>
              </a:rPr>
              <a:t>Susținut de asociațiile părinților cu copii cu AMS</a:t>
            </a:r>
            <a:endParaRPr lang="en-US" sz="1100" dirty="0">
              <a:latin typeface="Bahnschrift" panose="020B0502040204020203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630639" y="5248782"/>
            <a:ext cx="2812845" cy="1015663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o-RO" sz="1200" dirty="0" smtClean="0">
                <a:latin typeface="Bahnschrift" panose="020B0502040204020203" pitchFamily="34" charset="0"/>
              </a:rPr>
              <a:t>3 nou-născuți cu diagnostic de AMS au fost depistați în primele săptămâni de viață din cei peste 8000 cuprinși până în februarie 2023 în proiectul pilot de screening al AMS.</a:t>
            </a:r>
            <a:endParaRPr lang="en-US" sz="1200" dirty="0">
              <a:latin typeface="Bahnschrift" panose="020B0502040204020203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554167" y="2825129"/>
            <a:ext cx="3009577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200" dirty="0" smtClean="0">
                <a:latin typeface="Bahnschrift" panose="020B0502040204020203" pitchFamily="34" charset="0"/>
              </a:rPr>
              <a:t>Faza inițială similară </a:t>
            </a:r>
            <a:r>
              <a:rPr lang="ro-RO" sz="1200" dirty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celor trei boli din programul național </a:t>
            </a:r>
            <a:r>
              <a:rPr lang="ro-RO" sz="1200" dirty="0" smtClean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screening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200" dirty="0" smtClean="0">
                <a:latin typeface="Bahnschrift" panose="020B0502040204020203" pitchFamily="34" charset="0"/>
              </a:rPr>
              <a:t>Metoda, bazată pe qPCR, respectă directivele </a:t>
            </a:r>
            <a:r>
              <a:rPr lang="ro-RO" sz="1200" dirty="0">
                <a:latin typeface="Bahnschrift" panose="020B0502040204020203" pitchFamily="34" charset="0"/>
              </a:rPr>
              <a:t>europene -IVDD </a:t>
            </a:r>
            <a:r>
              <a:rPr lang="ro-RO" sz="1200" dirty="0" smtClean="0">
                <a:latin typeface="Bahnschrift" panose="020B0502040204020203" pitchFamily="34" charset="0"/>
              </a:rPr>
              <a:t>98/79/EC - </a:t>
            </a:r>
            <a:r>
              <a:rPr lang="ro-RO" sz="1200" dirty="0">
                <a:latin typeface="Bahnschrift" panose="020B0502040204020203" pitchFamily="34" charset="0"/>
              </a:rPr>
              <a:t>privind diagnosticul in vitro </a:t>
            </a:r>
            <a:r>
              <a:rPr lang="ro-RO" sz="1200" dirty="0" smtClean="0">
                <a:latin typeface="Bahnschrift" panose="020B0502040204020203" pitchFamily="34" charset="0"/>
              </a:rPr>
              <a:t>(</a:t>
            </a:r>
            <a:r>
              <a:rPr lang="ro-RO" sz="1200" b="1" dirty="0" smtClean="0">
                <a:latin typeface="Bahnschrift" panose="020B0502040204020203" pitchFamily="34" charset="0"/>
              </a:rPr>
              <a:t>CE-IVD</a:t>
            </a:r>
            <a:r>
              <a:rPr lang="ro-RO" sz="1200" dirty="0" smtClean="0">
                <a:latin typeface="Bahnschrift" panose="020B0502040204020203" pitchFamily="34" charset="0"/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200" dirty="0" smtClean="0">
                <a:latin typeface="Bahnschrift" panose="020B0502040204020203" pitchFamily="34" charset="0"/>
              </a:rPr>
              <a:t>Necesită dotarea tehnică similară unui laborator pentru diagnosticul genetic al COVID-19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o-RO" sz="1200" dirty="0" smtClean="0">
                <a:latin typeface="Bahnschrift" panose="020B0502040204020203" pitchFamily="34" charset="0"/>
              </a:rPr>
              <a:t>Se </a:t>
            </a:r>
            <a:r>
              <a:rPr lang="ro-RO" sz="1200" dirty="0">
                <a:latin typeface="Bahnschrift" panose="020B0502040204020203" pitchFamily="34" charset="0"/>
              </a:rPr>
              <a:t>confirmă prin </a:t>
            </a:r>
            <a:r>
              <a:rPr lang="ro-RO" sz="1200" dirty="0" smtClean="0">
                <a:latin typeface="Bahnschrift" panose="020B0502040204020203" pitchFamily="34" charset="0"/>
              </a:rPr>
              <a:t>testul genetic de certitudine</a:t>
            </a:r>
            <a:endParaRPr lang="en-US" sz="1200" dirty="0">
              <a:latin typeface="Bahnschrift" panose="020B0502040204020203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6935639" y="1327354"/>
            <a:ext cx="3174716" cy="1222666"/>
            <a:chOff x="6765018" y="1433577"/>
            <a:chExt cx="3280078" cy="1222666"/>
          </a:xfrm>
        </p:grpSpPr>
        <p:sp>
          <p:nvSpPr>
            <p:cNvPr id="18" name="TextBox 17"/>
            <p:cNvSpPr txBox="1"/>
            <p:nvPr/>
          </p:nvSpPr>
          <p:spPr>
            <a:xfrm>
              <a:off x="6765018" y="1454883"/>
              <a:ext cx="3221194" cy="1200329"/>
            </a:xfrm>
            <a:prstGeom prst="rect">
              <a:avLst/>
            </a:prstGeom>
            <a:solidFill>
              <a:srgbClr val="339966"/>
            </a:solidFill>
          </p:spPr>
          <p:txBody>
            <a:bodyPr wrap="square" rtlCol="0">
              <a:spAutoFit/>
            </a:bodyPr>
            <a:lstStyle/>
            <a:p>
              <a:endParaRPr lang="ro-RO" dirty="0" smtClean="0"/>
            </a:p>
            <a:p>
              <a:endParaRPr lang="ro-RO" dirty="0"/>
            </a:p>
            <a:p>
              <a:endParaRPr lang="ro-RO" dirty="0" smtClean="0"/>
            </a:p>
            <a:p>
              <a:endParaRPr lang="ro-RO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6786735" y="1433577"/>
              <a:ext cx="325183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ro-RO" sz="1200" dirty="0" smtClean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Diagnostic rapid, intervenție terapeutică rapidă</a:t>
              </a:r>
              <a:endParaRPr lang="ro-RO" sz="1200" dirty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81061" y="1916549"/>
              <a:ext cx="3264035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just"/>
              <a:r>
                <a:rPr lang="ro-RO" sz="1200" dirty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Dezvoltare motorie în parametri normalității 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81061" y="2194578"/>
              <a:ext cx="324799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ro-RO" sz="1200" dirty="0" smtClean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Aceleași </a:t>
              </a:r>
              <a:r>
                <a:rPr lang="ro-RO" sz="1200" dirty="0">
                  <a:solidFill>
                    <a:schemeClr val="bg1"/>
                  </a:solidFill>
                  <a:latin typeface="Bahnschrift" panose="020B0502040204020203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șanse la o viață împlinită ca ale unui copil fără diagnostic de AMS</a:t>
              </a:r>
              <a:endParaRPr lang="en-US" sz="1200" dirty="0">
                <a:solidFill>
                  <a:schemeClr val="bg1"/>
                </a:solidFill>
                <a:latin typeface="Bahnschrift" panose="020B0502040204020203" pitchFamily="34" charset="0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7113961" y="4944546"/>
            <a:ext cx="2861637" cy="29238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o-RO" sz="1300" b="1" dirty="0" smtClean="0">
                <a:latin typeface="+mj-lt"/>
              </a:rPr>
              <a:t>Pentru sistemul de sănătate</a:t>
            </a:r>
            <a:endParaRPr lang="en-US" sz="1300" b="1" dirty="0">
              <a:latin typeface="+mj-lt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928353" y="5385166"/>
            <a:ext cx="3173238" cy="1015663"/>
          </a:xfrm>
          <a:prstGeom prst="rect">
            <a:avLst/>
          </a:prstGeom>
          <a:solidFill>
            <a:srgbClr val="339966"/>
          </a:solidFill>
        </p:spPr>
        <p:txBody>
          <a:bodyPr wrap="square">
            <a:spAutoFit/>
          </a:bodyPr>
          <a:lstStyle/>
          <a:p>
            <a:pPr algn="just"/>
            <a:r>
              <a:rPr lang="ro-RO" sz="1200" dirty="0" smtClean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Reducerea costurilor legate de </a:t>
            </a:r>
            <a:r>
              <a:rPr lang="ro-RO" sz="1200" dirty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tratamentul </a:t>
            </a:r>
            <a:r>
              <a:rPr lang="ro-RO" sz="1200" dirty="0" smtClean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complicațiilor</a:t>
            </a:r>
          </a:p>
          <a:p>
            <a:pPr algn="just"/>
            <a:endParaRPr lang="ro-RO" sz="1200" dirty="0">
              <a:solidFill>
                <a:schemeClr val="bg1"/>
              </a:solidFill>
              <a:latin typeface="Bahnschrif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ro-RO" sz="1200" dirty="0" smtClean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Obținerea </a:t>
            </a:r>
            <a:r>
              <a:rPr lang="ro-RO" sz="1200" dirty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efectului maxim pentru terapia aplicată </a:t>
            </a:r>
            <a:r>
              <a:rPr lang="ro-RO" sz="1200" dirty="0" smtClean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pacientului</a:t>
            </a:r>
            <a:endParaRPr lang="en-US" sz="12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671931" y="6546217"/>
            <a:ext cx="1722317" cy="29238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o-RO" sz="1300" b="1" dirty="0" smtClean="0">
                <a:latin typeface="+mj-lt"/>
              </a:rPr>
              <a:t>Pentru </a:t>
            </a:r>
            <a:r>
              <a:rPr lang="ro-RO" sz="1300" b="1" dirty="0">
                <a:latin typeface="+mj-lt"/>
              </a:rPr>
              <a:t>societate</a:t>
            </a:r>
            <a:endParaRPr lang="en-US" sz="1300" b="1" dirty="0">
              <a:latin typeface="+mj-lt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6910598" y="6936915"/>
            <a:ext cx="3173238" cy="646331"/>
          </a:xfrm>
          <a:prstGeom prst="rect">
            <a:avLst/>
          </a:prstGeom>
          <a:solidFill>
            <a:srgbClr val="339966"/>
          </a:solidFill>
        </p:spPr>
        <p:txBody>
          <a:bodyPr wrap="square">
            <a:spAutoFit/>
          </a:bodyPr>
          <a:lstStyle/>
          <a:p>
            <a:pPr algn="just"/>
            <a:r>
              <a:rPr lang="ro-RO" sz="1200" dirty="0" smtClean="0">
                <a:solidFill>
                  <a:schemeClr val="bg1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Pacientul tratat presimtpomatic și familia lui sunt participanți și contributori activi la viața socială</a:t>
            </a:r>
            <a:endParaRPr lang="en-US" sz="12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-61500" y="918570"/>
            <a:ext cx="329609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o-RO" sz="1200" dirty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200" dirty="0" smtClean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~1 dn 10.000 de nou-născuți se naște cu AMS</a:t>
            </a:r>
            <a:endParaRPr lang="ro-RO" sz="1200" b="1" dirty="0">
              <a:solidFill>
                <a:srgbClr val="000000"/>
              </a:solidFill>
              <a:latin typeface="Bahnschrif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4648" y="4526989"/>
            <a:ext cx="2197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200" dirty="0" smtClean="0">
                <a:latin typeface="Bahnschrift" panose="020B0502040204020203" pitchFamily="34" charset="0"/>
              </a:rPr>
              <a:t>Aplicarea primului tratament modern în România</a:t>
            </a:r>
            <a:endParaRPr lang="en-US" sz="1200" dirty="0">
              <a:latin typeface="Bahnschrift" panose="020B0502040204020203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-73282" y="2644455"/>
            <a:ext cx="2197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200" dirty="0" smtClean="0">
                <a:latin typeface="Bahnschrift" panose="020B0502040204020203" pitchFamily="34" charset="0"/>
              </a:rPr>
              <a:t>Tratament</a:t>
            </a:r>
            <a:endParaRPr lang="en-US" sz="12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31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rochure">
      <a:dk1>
        <a:sysClr val="windowText" lastClr="000000"/>
      </a:dk1>
      <a:lt1>
        <a:sysClr val="window" lastClr="FFFFFF"/>
      </a:lt1>
      <a:dk2>
        <a:srgbClr val="323232"/>
      </a:dk2>
      <a:lt2>
        <a:srgbClr val="E6E6E6"/>
      </a:lt2>
      <a:accent1>
        <a:srgbClr val="74CBC8"/>
      </a:accent1>
      <a:accent2>
        <a:srgbClr val="EDC765"/>
      </a:accent2>
      <a:accent3>
        <a:srgbClr val="8AC867"/>
      </a:accent3>
      <a:accent4>
        <a:srgbClr val="F0924C"/>
      </a:accent4>
      <a:accent5>
        <a:srgbClr val="907CB3"/>
      </a:accent5>
      <a:accent6>
        <a:srgbClr val="E87C8D"/>
      </a:accent6>
      <a:hlink>
        <a:srgbClr val="74CBC8"/>
      </a:hlink>
      <a:folHlink>
        <a:srgbClr val="907CB3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Brochure_Blueglass_Trifold_webapp</Template>
  <TotalTime>825</TotalTime>
  <Words>489</Words>
  <Application>Microsoft Office PowerPoint</Application>
  <PresentationFormat>Custom</PresentationFormat>
  <Paragraphs>105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Bahnschrift</vt:lpstr>
      <vt:lpstr>Bahnschrift SemiLight Condensed</vt:lpstr>
      <vt:lpstr>Blackadder ITC</vt:lpstr>
      <vt:lpstr>Calibri</vt:lpstr>
      <vt:lpstr>Georgia</vt:lpstr>
      <vt:lpstr>Magneto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recuperare</cp:lastModifiedBy>
  <cp:revision>129</cp:revision>
  <dcterms:created xsi:type="dcterms:W3CDTF">2013-12-03T00:42:14Z</dcterms:created>
  <dcterms:modified xsi:type="dcterms:W3CDTF">2023-06-19T12:13:18Z</dcterms:modified>
</cp:coreProperties>
</file>