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39966"/>
    <a:srgbClr val="FFFF99"/>
    <a:srgbClr val="FFFFCC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89247" autoAdjust="0"/>
  </p:normalViewPr>
  <p:slideViewPr>
    <p:cSldViewPr snapToGrid="0">
      <p:cViewPr varScale="1">
        <p:scale>
          <a:sx n="91" d="100"/>
          <a:sy n="91" d="100"/>
        </p:scale>
        <p:origin x="1962" y="9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8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en-US"/>
              <a:pPr/>
              <a:t>6/19/2023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en-US"/>
              <a:pPr/>
              <a:t>6/19/2023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2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59181" y="6050147"/>
            <a:ext cx="2011680" cy="51604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dirty="0"/>
              <a:t>[Company Name</a:t>
            </a:r>
            <a:r>
              <a:rPr dirty="0" smtClean="0"/>
              <a:t>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[Street Address]</a:t>
            </a:r>
            <a:br>
              <a:rPr lang="en-US" dirty="0" smtClean="0"/>
            </a:br>
            <a:r>
              <a:rPr lang="en-US" dirty="0" smtClean="0"/>
              <a:t>[City, ST ZIP Code]</a:t>
            </a:r>
            <a:endParaRPr dirty="0"/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[Recipient Name]</a:t>
            </a:r>
            <a:br>
              <a:rPr/>
            </a:br>
            <a:r>
              <a:rPr/>
              <a:t>[Address]</a:t>
            </a:r>
            <a:br>
              <a:rPr/>
            </a:br>
            <a:r>
              <a:rPr/>
              <a:t>[City, ST  ZIP Code]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sz="800">
                <a:solidFill>
                  <a:schemeClr val="bg1">
                    <a:lumMod val="85000"/>
                  </a:schemeClr>
                </a:solidFill>
              </a:rPr>
              <a:t>PLACE</a:t>
            </a:r>
            <a:br>
              <a:rPr sz="800">
                <a:solidFill>
                  <a:schemeClr val="bg1">
                    <a:lumMod val="85000"/>
                  </a:schemeClr>
                </a:solidFill>
              </a:rPr>
            </a:br>
            <a:r>
              <a:rPr sz="800">
                <a:solidFill>
                  <a:schemeClr val="bg1">
                    <a:lumMod val="85000"/>
                  </a:schemeClr>
                </a:solidFill>
              </a:rPr>
              <a:t>STAMP</a:t>
            </a:r>
            <a:br>
              <a:rPr sz="800">
                <a:solidFill>
                  <a:schemeClr val="bg1">
                    <a:lumMod val="85000"/>
                  </a:schemeClr>
                </a:solidFill>
              </a:rPr>
            </a:br>
            <a:r>
              <a:rPr sz="800">
                <a:solidFill>
                  <a:schemeClr val="bg1">
                    <a:lumMod val="85000"/>
                  </a:schemeClr>
                </a:solidFill>
              </a:rPr>
              <a:t>HERE 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188368"/>
            <a:ext cx="2834641" cy="36393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4767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9" name="Picture Placeholder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457199" y="4471737"/>
            <a:ext cx="2834640" cy="223896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25677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4991100"/>
            <a:ext cx="2834641" cy="369336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38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7028349" y="468034"/>
            <a:ext cx="2572851" cy="22641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9"/>
          <p:cNvSpPr>
            <a:spLocks noGrp="1"/>
          </p:cNvSpPr>
          <p:nvPr>
            <p:ph type="body" sz="quarter" idx="28"/>
          </p:nvPr>
        </p:nvSpPr>
        <p:spPr>
          <a:xfrm>
            <a:off x="7028349" y="1976144"/>
            <a:ext cx="2572851" cy="226255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44562"/>
            <a:ext cx="2572852" cy="363306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43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30768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79"/>
            <a:ext cx="2572851" cy="72343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8000"/>
              </a:lnSpc>
              <a:spcBef>
                <a:spcPts val="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dirty="0"/>
              <a:t>[Company Name</a:t>
            </a:r>
            <a:r>
              <a:rPr dirty="0" smtClean="0"/>
              <a:t>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[Street Address]</a:t>
            </a:r>
            <a:br>
              <a:rPr lang="en-US" dirty="0" smtClean="0"/>
            </a:br>
            <a:r>
              <a:rPr lang="en-US" dirty="0" smtClean="0"/>
              <a:t>[City, ST ZIP Code]</a:t>
            </a:r>
            <a:br>
              <a:rPr lang="en-US" dirty="0" smtClean="0"/>
            </a:br>
            <a:r>
              <a:rPr lang="en-US" dirty="0" smtClean="0"/>
              <a:t>[Telephone]</a:t>
            </a:r>
            <a:br>
              <a:rPr lang="en-US" dirty="0" smtClean="0"/>
            </a:br>
            <a:r>
              <a:rPr lang="en-US" dirty="0" smtClean="0"/>
              <a:t>[Email Address]</a:t>
            </a:r>
            <a:endParaRPr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25619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8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[Web Address]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en-US"/>
              <a:pPr/>
              <a:t>6/19/2023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616" y="417605"/>
            <a:ext cx="2483208" cy="3300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5304" y="3588690"/>
            <a:ext cx="3220204" cy="4036360"/>
          </a:xfrm>
          <a:prstGeom prst="rect">
            <a:avLst/>
          </a:prstGeom>
          <a:solidFill>
            <a:srgbClr val="FFFFCC">
              <a:alpha val="13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AutoShape 2" descr="Imagini pentru stethoscope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4" descr="Imagini pentru stethoscope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6" descr="Imagini pentru stethoscope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18" descr="Imagini pentru stethoscope 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14085" y="3718597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511495" y="3718597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621864" y="5035002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06390" y="5183929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16195" y="3457806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653302" y="3436290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77393" y="3437211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84452" y="3436290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640"/>
                    </a14:imgEffect>
                    <a14:imgEffect>
                      <a14:saturation sat="9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98931" y="3483428"/>
            <a:ext cx="3404941" cy="4110214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7095015" y="210772"/>
            <a:ext cx="28754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>
                <a:latin typeface="Bahnschrift SemiLight Condensed" panose="020B0502040204020203" pitchFamily="34" charset="0"/>
              </a:rPr>
              <a:t>Screeningul neonatal pentru atrofia musculară spinală – șansa unei copilării fără limitări!</a:t>
            </a:r>
            <a:endParaRPr lang="en-US" sz="3200" dirty="0">
              <a:latin typeface="Bahnschrift SemiLight Condensed" panose="020B0502040204020203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698956" y="3595003"/>
            <a:ext cx="1645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Robert </a:t>
            </a:r>
          </a:p>
          <a:p>
            <a:pPr algn="r"/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diagnostic de atrofie musculară spinală, </a:t>
            </a:r>
          </a:p>
          <a:p>
            <a:pPr algn="r"/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tratat la 1 an și 10 luni,</a:t>
            </a:r>
          </a:p>
          <a:p>
            <a:pPr algn="r"/>
            <a:r>
              <a:rPr lang="ro-RO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î</a:t>
            </a:r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n stadiu SIMPTOMATIC. 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547007" y="1914323"/>
            <a:ext cx="2982192" cy="16816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423492" y="1078116"/>
            <a:ext cx="2982192" cy="16816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3525393" y="512291"/>
            <a:ext cx="2982192" cy="16816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3679293" y="656873"/>
            <a:ext cx="2982192" cy="16816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3560928" y="5652461"/>
            <a:ext cx="2982192" cy="16816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3397045" y="64163"/>
            <a:ext cx="3285615" cy="3485570"/>
          </a:xfrm>
          <a:prstGeom prst="rect">
            <a:avLst/>
          </a:prstGeom>
          <a:solidFill>
            <a:srgbClr val="339966"/>
          </a:solidFill>
        </p:spPr>
        <p:txBody>
          <a:bodyPr wrap="square" rtlCol="0">
            <a:spAutoFit/>
          </a:bodyPr>
          <a:lstStyle/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  <a:p>
            <a:endParaRPr lang="ro-RO" sz="1050" b="1" dirty="0">
              <a:solidFill>
                <a:schemeClr val="bg1"/>
              </a:solidFill>
            </a:endParaRPr>
          </a:p>
          <a:p>
            <a:endParaRPr lang="ro-RO" sz="1050" b="1" dirty="0" smtClean="0">
              <a:solidFill>
                <a:schemeClr val="bg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 rot="5400000">
            <a:off x="3509695" y="845814"/>
            <a:ext cx="33565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600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Sprijiniți implementarea </a:t>
            </a:r>
          </a:p>
          <a:p>
            <a:r>
              <a:rPr lang="ro-RO" sz="2600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în România </a:t>
            </a:r>
          </a:p>
          <a:p>
            <a:r>
              <a:rPr lang="ro-RO" sz="2600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a screeningului neonatal pentru </a:t>
            </a:r>
          </a:p>
          <a:p>
            <a:r>
              <a:rPr lang="ro-RO" sz="2600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atrofia musculară spinală!</a:t>
            </a:r>
            <a:endParaRPr lang="en-US" sz="2600" dirty="0">
              <a:solidFill>
                <a:schemeClr val="bg1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291158" y="3957501"/>
            <a:ext cx="3185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0" i="0" dirty="0">
              <a:solidFill>
                <a:srgbClr val="383838"/>
              </a:solidFill>
              <a:effectLst/>
              <a:latin typeface="Georgia" panose="02040502050405020303" pitchFamily="18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-153268" y="54211"/>
            <a:ext cx="3312924" cy="8413823"/>
            <a:chOff x="6745476" y="43757"/>
            <a:chExt cx="3312924" cy="8413823"/>
          </a:xfrm>
        </p:grpSpPr>
        <p:pic>
          <p:nvPicPr>
            <p:cNvPr id="129" name="Picture 1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6705375" y="83858"/>
              <a:ext cx="3393125" cy="3312924"/>
            </a:xfrm>
            <a:prstGeom prst="rect">
              <a:avLst/>
            </a:prstGeom>
          </p:spPr>
        </p:pic>
        <p:sp>
          <p:nvSpPr>
            <p:cNvPr id="130" name="TextBox 129"/>
            <p:cNvSpPr txBox="1"/>
            <p:nvPr/>
          </p:nvSpPr>
          <p:spPr>
            <a:xfrm rot="5400000">
              <a:off x="7265602" y="5008418"/>
              <a:ext cx="4327639" cy="1200329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endParaRPr lang="ro-RO" sz="1200" b="1" dirty="0" smtClean="0"/>
            </a:p>
            <a:p>
              <a:r>
                <a:rPr lang="ro-RO" sz="1200" b="1" dirty="0" smtClean="0"/>
                <a:t>România</a:t>
              </a:r>
            </a:p>
            <a:p>
              <a:r>
                <a:rPr lang="ro-RO" sz="1200" dirty="0" smtClean="0"/>
                <a:t>Status: Solicitare în pregătire pentru includerea în programul național de screening</a:t>
              </a:r>
              <a:r>
                <a:rPr lang="en-US" sz="1200" dirty="0" smtClean="0"/>
                <a:t> neonatal</a:t>
              </a:r>
              <a:r>
                <a:rPr lang="ro-RO" sz="1200" dirty="0" smtClean="0"/>
                <a:t>. </a:t>
              </a:r>
            </a:p>
            <a:p>
              <a:r>
                <a:rPr lang="ro-RO" sz="1200" dirty="0" smtClean="0"/>
                <a:t>Studiu pilot - București - în derulare din </a:t>
              </a:r>
              <a:r>
                <a:rPr lang="en-US" sz="1200" dirty="0" smtClean="0"/>
                <a:t>a</a:t>
              </a:r>
              <a:r>
                <a:rPr lang="ro-RO" sz="1200" dirty="0" smtClean="0"/>
                <a:t>ugust 2022</a:t>
              </a:r>
            </a:p>
            <a:p>
              <a:endParaRPr lang="en-US" sz="1200" dirty="0"/>
            </a:p>
          </p:txBody>
        </p:sp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5179111" y="5039374"/>
              <a:ext cx="4180290" cy="991061"/>
            </a:xfrm>
            <a:prstGeom prst="rect">
              <a:avLst/>
            </a:prstGeom>
          </p:spPr>
        </p:pic>
        <p:grpSp>
          <p:nvGrpSpPr>
            <p:cNvPr id="132" name="Group 131"/>
            <p:cNvGrpSpPr/>
            <p:nvPr/>
          </p:nvGrpSpPr>
          <p:grpSpPr>
            <a:xfrm rot="5400000">
              <a:off x="6155634" y="5066219"/>
              <a:ext cx="4335518" cy="1076844"/>
              <a:chOff x="-4043539" y="4778255"/>
              <a:chExt cx="4335518" cy="1076844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-4035661" y="4839436"/>
                <a:ext cx="4327640" cy="1015663"/>
              </a:xfrm>
              <a:prstGeom prst="rect">
                <a:avLst/>
              </a:prstGeom>
              <a:solidFill>
                <a:srgbClr val="FFCC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o-RO" dirty="0" smtClean="0"/>
                  <a:t>    </a:t>
                </a:r>
              </a:p>
              <a:p>
                <a:endParaRPr lang="ro-RO" sz="1050" b="1" dirty="0"/>
              </a:p>
              <a:p>
                <a:endParaRPr lang="ro-RO" sz="1050" b="1" dirty="0" smtClean="0"/>
              </a:p>
              <a:p>
                <a:endParaRPr lang="ro-RO" sz="1050" b="1" dirty="0" smtClean="0"/>
              </a:p>
              <a:p>
                <a:pPr algn="ctr"/>
                <a:endParaRPr lang="ro-RO" sz="1050" dirty="0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-294821" y="5192479"/>
                <a:ext cx="518226" cy="253916"/>
              </a:xfrm>
              <a:prstGeom prst="rect">
                <a:avLst/>
              </a:prstGeom>
              <a:solidFill>
                <a:srgbClr val="339966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o-RO" sz="1050" dirty="0" smtClean="0">
                    <a:solidFill>
                      <a:schemeClr val="bg1"/>
                    </a:solidFill>
                  </a:rPr>
                  <a:t>45%</a:t>
                </a:r>
                <a:endParaRPr 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-3961662" y="5529293"/>
                <a:ext cx="3609513" cy="253916"/>
              </a:xfrm>
              <a:prstGeom prst="rect">
                <a:avLst/>
              </a:prstGeom>
              <a:solidFill>
                <a:srgbClr val="339966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o-RO" sz="1050" b="1" dirty="0" smtClean="0">
                    <a:solidFill>
                      <a:schemeClr val="bg1"/>
                    </a:solidFill>
                  </a:rPr>
                  <a:t>Statele Unite</a:t>
                </a:r>
                <a:endParaRPr lang="en-US" sz="105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-304322" y="5517681"/>
                <a:ext cx="543376" cy="253916"/>
              </a:xfrm>
              <a:prstGeom prst="rect">
                <a:avLst/>
              </a:prstGeom>
              <a:solidFill>
                <a:srgbClr val="339966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o-RO" sz="1050" dirty="0" smtClean="0">
                    <a:solidFill>
                      <a:schemeClr val="bg1"/>
                    </a:solidFill>
                  </a:rPr>
                  <a:t>99%</a:t>
                </a:r>
                <a:endParaRPr lang="en-US" sz="105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-4043539" y="4778255"/>
                <a:ext cx="428696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o-RO" sz="1050" b="1" dirty="0" smtClean="0"/>
                  <a:t>Copii beneficiari ai screeningului neonatal pentru </a:t>
                </a:r>
                <a:r>
                  <a:rPr lang="en-US" sz="1050" b="1" dirty="0" err="1" smtClean="0"/>
                  <a:t>atrifue</a:t>
                </a:r>
                <a:r>
                  <a:rPr lang="en-US" sz="1050" b="1" dirty="0" smtClean="0"/>
                  <a:t> </a:t>
                </a:r>
                <a:r>
                  <a:rPr lang="ro-RO" sz="1050" b="1" dirty="0" smtClean="0"/>
                  <a:t>musculară spinală</a:t>
                </a:r>
                <a:endParaRPr lang="en-US" sz="1050" b="1" dirty="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-3971167" y="5192479"/>
                <a:ext cx="1674673" cy="253916"/>
              </a:xfrm>
              <a:prstGeom prst="rect">
                <a:avLst/>
              </a:prstGeom>
              <a:solidFill>
                <a:srgbClr val="339966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o-RO" sz="1050" b="1" dirty="0" smtClean="0">
                    <a:solidFill>
                      <a:schemeClr val="bg1"/>
                    </a:solidFill>
                  </a:rPr>
                  <a:t>Europa</a:t>
                </a:r>
                <a:endParaRPr lang="en-US" sz="105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 rot="5400000">
              <a:off x="5473916" y="6918945"/>
              <a:ext cx="2877215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chemeClr val="bg1">
                      <a:lumMod val="65000"/>
                    </a:schemeClr>
                  </a:solidFill>
                </a:rPr>
                <a:t>https://www.sma-screening-alliance.org/map/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 rot="5400000">
            <a:off x="3202144" y="5131899"/>
            <a:ext cx="3182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b="1" dirty="0" smtClean="0"/>
              <a:t>Conf. Dr. Andrada Mirea</a:t>
            </a:r>
          </a:p>
          <a:p>
            <a:r>
              <a:rPr lang="ro-RO" sz="1200" dirty="0" smtClean="0"/>
              <a:t>pediatru</a:t>
            </a:r>
          </a:p>
          <a:p>
            <a:r>
              <a:rPr lang="ro-RO" sz="1200" b="1" dirty="0"/>
              <a:t>mirea.andrada@recuperarecopii.ro</a:t>
            </a:r>
            <a:endParaRPr lang="en-US" sz="1200" b="1" dirty="0"/>
          </a:p>
          <a:p>
            <a:endParaRPr lang="en-US" sz="1200" dirty="0"/>
          </a:p>
        </p:txBody>
      </p:sp>
      <p:sp>
        <p:nvSpPr>
          <p:cNvPr id="122" name="TextBox 121"/>
          <p:cNvSpPr txBox="1"/>
          <p:nvPr/>
        </p:nvSpPr>
        <p:spPr>
          <a:xfrm rot="5400000">
            <a:off x="4144395" y="4279784"/>
            <a:ext cx="2618438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o-RO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Persoane de contact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 rot="5400000">
            <a:off x="2387749" y="5095090"/>
            <a:ext cx="3084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b="1" dirty="0" smtClean="0"/>
              <a:t>Dr. Elena Neagu</a:t>
            </a:r>
            <a:endParaRPr lang="en-US" sz="1200" b="1" dirty="0" smtClean="0"/>
          </a:p>
          <a:p>
            <a:r>
              <a:rPr lang="ro-RO" sz="1200" dirty="0" smtClean="0"/>
              <a:t>genetician</a:t>
            </a:r>
          </a:p>
          <a:p>
            <a:r>
              <a:rPr lang="ro-RO" sz="1200" b="1" dirty="0"/>
              <a:t>elena.neagu@recuperarecopii.ro</a:t>
            </a:r>
            <a:endParaRPr lang="en-US" sz="1200" b="1" dirty="0"/>
          </a:p>
          <a:p>
            <a:endParaRPr lang="en-US" sz="1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686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4910015" y="5925958"/>
            <a:ext cx="2571750" cy="752475"/>
          </a:xfrm>
          <a:prstGeom prst="rect">
            <a:avLst/>
          </a:prstGeom>
          <a:ln>
            <a:solidFill>
              <a:srgbClr val="339966"/>
            </a:solidFill>
          </a:ln>
        </p:spPr>
      </p:pic>
      <p:sp>
        <p:nvSpPr>
          <p:cNvPr id="50" name="TextBox 49"/>
          <p:cNvSpPr txBox="1"/>
          <p:nvPr/>
        </p:nvSpPr>
        <p:spPr>
          <a:xfrm>
            <a:off x="6842070" y="7017899"/>
            <a:ext cx="32634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agneto" panose="04030805050802020D02" pitchFamily="82" charset="0"/>
              </a:rPr>
              <a:t>Copilăria este inima tuturor vârstelor.</a:t>
            </a:r>
            <a:r>
              <a:rPr lang="ro-RO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   </a:t>
            </a:r>
          </a:p>
          <a:p>
            <a:pPr algn="just"/>
            <a:r>
              <a:rPr lang="ro-RO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                                                               </a:t>
            </a:r>
            <a:r>
              <a:rPr lang="ro-RO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   </a:t>
            </a:r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agneto" panose="04030805050802020D02" pitchFamily="82" charset="0"/>
              </a:rPr>
              <a:t>Lucian </a:t>
            </a:r>
            <a:r>
              <a:rPr lang="ro-RO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agneto" panose="04030805050802020D02" pitchFamily="82" charset="0"/>
              </a:rPr>
              <a:t>Blaga</a:t>
            </a:r>
          </a:p>
          <a:p>
            <a:pPr algn="just"/>
            <a:r>
              <a:rPr lang="ro-RO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. </a:t>
            </a:r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41880" y="3591553"/>
            <a:ext cx="189707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Sofia </a:t>
            </a:r>
          </a:p>
          <a:p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diagnostic </a:t>
            </a:r>
            <a:r>
              <a:rPr lang="ro-RO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de atrofie musculară spinală, </a:t>
            </a:r>
            <a:endParaRPr lang="ro-RO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tratată </a:t>
            </a:r>
            <a:r>
              <a:rPr lang="ro-RO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la o lună și </a:t>
            </a:r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jumătate, </a:t>
            </a:r>
          </a:p>
          <a:p>
            <a:r>
              <a:rPr lang="ro-RO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în stadiu </a:t>
            </a:r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PRESIMTPOMATIC.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0181" y="6537550"/>
            <a:ext cx="30366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800" b="1" dirty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Informațiile și fotografia celor doi frați sunt reproduse cu permisiunea </a:t>
            </a:r>
            <a:r>
              <a:rPr lang="ro-RO" sz="800" b="1" dirty="0" smtClean="0">
                <a:solidFill>
                  <a:schemeClr val="bg1">
                    <a:lumMod val="50000"/>
                  </a:schemeClr>
                </a:solidFill>
                <a:latin typeface="Bahnschrift" panose="020B0502040204020203" pitchFamily="34" charset="0"/>
              </a:rPr>
              <a:t>părinților.</a:t>
            </a:r>
            <a:endParaRPr lang="en-US" sz="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36030" y="4399978"/>
            <a:ext cx="1371600" cy="2066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78694" y="4420998"/>
            <a:ext cx="1323975" cy="2066925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8232290" y="3591553"/>
            <a:ext cx="311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și</a:t>
            </a:r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152764" y="5169986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8883" y="5757193"/>
            <a:ext cx="3382900" cy="16816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379480" y="6030984"/>
            <a:ext cx="3382900" cy="16816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-48000" y="6097444"/>
            <a:ext cx="3382900" cy="16816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75419" y="246155"/>
            <a:ext cx="16866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300" b="1" dirty="0">
                <a:latin typeface="Bahnschrift" panose="020B0502040204020203" pitchFamily="34" charset="0"/>
              </a:rPr>
              <a:t>A</a:t>
            </a:r>
            <a:r>
              <a:rPr lang="ro-RO" sz="1300" b="1" dirty="0" smtClean="0">
                <a:latin typeface="Bahnschrift" panose="020B0502040204020203" pitchFamily="34" charset="0"/>
              </a:rPr>
              <a:t>trofia musculară spinală (AMS) </a:t>
            </a:r>
            <a:endParaRPr lang="en-US" sz="1300" b="1" dirty="0">
              <a:latin typeface="Bahnschrift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315528" y="4907619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40458" y="5085274"/>
            <a:ext cx="1409252" cy="2409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-51111" y="2230070"/>
            <a:ext cx="3251836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o-RO" sz="1200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Intelect normal, neafectat de boală            </a:t>
            </a:r>
            <a:endParaRPr lang="en-US" sz="1200" dirty="0">
              <a:latin typeface="Bahnschrift" panose="020B050204020402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42436" y="298247"/>
            <a:ext cx="3026979" cy="2787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738658" y="4665666"/>
            <a:ext cx="3026979" cy="2787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3821403" y="4406553"/>
            <a:ext cx="3026979" cy="2787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3884262" y="4812113"/>
            <a:ext cx="3026979" cy="27878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296906" y="258143"/>
            <a:ext cx="202503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300" b="1" dirty="0">
                <a:latin typeface="Bahnschrift" panose="020B0502040204020203" pitchFamily="34" charset="0"/>
              </a:rPr>
              <a:t>P</a:t>
            </a:r>
            <a:r>
              <a:rPr lang="ro-RO" sz="1300" b="1" dirty="0" smtClean="0">
                <a:latin typeface="Bahnschrift" panose="020B0502040204020203" pitchFamily="34" charset="0"/>
              </a:rPr>
              <a:t>roiectul pilot pentru screeningul neonatal al AMS </a:t>
            </a:r>
            <a:endParaRPr lang="en-US" sz="1300" b="1" dirty="0">
              <a:latin typeface="Bahnschrift" panose="020B0502040204020203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113961" y="7062952"/>
            <a:ext cx="2869434" cy="404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928353" y="7071617"/>
            <a:ext cx="2869434" cy="404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646788" y="261942"/>
            <a:ext cx="2137082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00" b="1" dirty="0" err="1" smtClean="0">
                <a:latin typeface="Bahnschrift" panose="020B0502040204020203" pitchFamily="34" charset="0"/>
              </a:rPr>
              <a:t>Avantajele</a:t>
            </a:r>
            <a:r>
              <a:rPr lang="en-US" sz="1300" b="1" dirty="0" smtClean="0">
                <a:latin typeface="Bahnschrift" panose="020B0502040204020203" pitchFamily="34" charset="0"/>
              </a:rPr>
              <a:t> s</a:t>
            </a:r>
            <a:r>
              <a:rPr lang="ro-RO" sz="1300" b="1" dirty="0" smtClean="0">
                <a:latin typeface="Bahnschrift" panose="020B0502040204020203" pitchFamily="34" charset="0"/>
              </a:rPr>
              <a:t>creeningul</a:t>
            </a:r>
            <a:r>
              <a:rPr lang="en-US" sz="1300" b="1" dirty="0" err="1" smtClean="0">
                <a:latin typeface="Bahnschrift" panose="020B0502040204020203" pitchFamily="34" charset="0"/>
              </a:rPr>
              <a:t>ui</a:t>
            </a:r>
            <a:r>
              <a:rPr lang="ro-RO" sz="1300" b="1" dirty="0" smtClean="0">
                <a:latin typeface="Bahnschrift" panose="020B0502040204020203" pitchFamily="34" charset="0"/>
              </a:rPr>
              <a:t> neonatal pentru AMS </a:t>
            </a:r>
            <a:endParaRPr lang="en-US" sz="1300" b="1" dirty="0">
              <a:latin typeface="Bahnschrift" panose="020B050204020402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382081" y="899811"/>
            <a:ext cx="2142116" cy="292388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ro-RO" sz="1300" b="1" dirty="0" smtClean="0">
                <a:latin typeface="+mj-lt"/>
              </a:rPr>
              <a:t>Pentru copiii bolnavi </a:t>
            </a:r>
            <a:endParaRPr lang="en-US" sz="1300" b="1" dirty="0">
              <a:latin typeface="+mj-lt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642356" y="5939980"/>
            <a:ext cx="3279117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o-RO" sz="1300" b="1" dirty="0" smtClean="0">
                <a:solidFill>
                  <a:schemeClr val="bg1"/>
                </a:solidFill>
                <a:latin typeface="+mj-lt"/>
              </a:rPr>
              <a:t>Pentru societate</a:t>
            </a:r>
            <a:endParaRPr lang="en-US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771633" y="2737631"/>
            <a:ext cx="1549205" cy="29238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o-RO" sz="1300" b="1" dirty="0" smtClean="0">
                <a:latin typeface="+mj-lt"/>
              </a:rPr>
              <a:t>Pentru familie</a:t>
            </a:r>
            <a:endParaRPr lang="en-US" sz="1300" b="1" dirty="0">
              <a:latin typeface="+mj-lt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906617" y="3221454"/>
            <a:ext cx="3203738" cy="1569660"/>
          </a:xfrm>
          <a:prstGeom prst="rect">
            <a:avLst/>
          </a:prstGeom>
          <a:solidFill>
            <a:srgbClr val="339966"/>
          </a:solidFill>
        </p:spPr>
        <p:txBody>
          <a:bodyPr wrap="square">
            <a:spAutoFit/>
          </a:bodyPr>
          <a:lstStyle/>
          <a:p>
            <a:pPr algn="just"/>
            <a:r>
              <a:rPr lang="ro-RO" sz="1200" dirty="0" smtClean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Evitarea consulturilor numeroase, multidisciplinare, cu întârzierea diagnosticului</a:t>
            </a:r>
          </a:p>
          <a:p>
            <a:pPr algn="just"/>
            <a:r>
              <a:rPr lang="ro-RO" sz="1200" dirty="0" smtClean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o-RO" sz="1200" dirty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Testarea rudelor la risc, consilierea genetică a </a:t>
            </a:r>
            <a:r>
              <a:rPr lang="ro-RO" sz="1200" dirty="0" smtClean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familiei</a:t>
            </a:r>
          </a:p>
          <a:p>
            <a:pPr algn="just"/>
            <a:endParaRPr lang="ro-RO" sz="1200" dirty="0" smtClean="0">
              <a:solidFill>
                <a:schemeClr val="bg1"/>
              </a:solidFill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200" dirty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Creșterea calității vieții </a:t>
            </a:r>
            <a:endParaRPr lang="en-US" sz="12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 rot="16514135">
            <a:off x="-68676" y="220174"/>
            <a:ext cx="604039" cy="623795"/>
          </a:xfrm>
          <a:prstGeom prst="wedgeEllipseCallou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512" y="147097"/>
            <a:ext cx="3386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400" b="1" dirty="0" smtClean="0">
                <a:solidFill>
                  <a:schemeClr val="bg1">
                    <a:lumMod val="85000"/>
                  </a:schemeClr>
                </a:solidFill>
                <a:latin typeface="Blackadder ITC" panose="04020505051007020D02" pitchFamily="82" charset="0"/>
              </a:rPr>
              <a:t>i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Blackadder ITC" panose="04020505051007020D02" pitchFamily="82" charset="0"/>
            </a:endParaRPr>
          </a:p>
        </p:txBody>
      </p:sp>
      <p:sp>
        <p:nvSpPr>
          <p:cNvPr id="54" name="Oval Callout 53"/>
          <p:cNvSpPr/>
          <p:nvPr/>
        </p:nvSpPr>
        <p:spPr>
          <a:xfrm rot="16514135">
            <a:off x="3714434" y="287799"/>
            <a:ext cx="584286" cy="573307"/>
          </a:xfrm>
          <a:prstGeom prst="wedgeEllipseCallou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901720" y="138209"/>
            <a:ext cx="525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400" b="1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i</a:t>
            </a:r>
            <a:endParaRPr lang="en-US" sz="4400" b="1" dirty="0">
              <a:solidFill>
                <a:schemeClr val="bg1"/>
              </a:solidFill>
              <a:latin typeface="Blackadder ITC" panose="04020505051007020D02" pitchFamily="82" charset="0"/>
            </a:endParaRPr>
          </a:p>
        </p:txBody>
      </p:sp>
      <p:sp>
        <p:nvSpPr>
          <p:cNvPr id="63" name="Oval Callout 62"/>
          <p:cNvSpPr/>
          <p:nvPr/>
        </p:nvSpPr>
        <p:spPr>
          <a:xfrm rot="16514135">
            <a:off x="6940519" y="288878"/>
            <a:ext cx="609508" cy="568448"/>
          </a:xfrm>
          <a:prstGeom prst="wedgeEllipseCallou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088143" y="194406"/>
            <a:ext cx="293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400" b="1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i</a:t>
            </a:r>
            <a:endParaRPr lang="en-US" sz="4400" b="1" dirty="0">
              <a:solidFill>
                <a:schemeClr val="bg1"/>
              </a:solidFill>
              <a:latin typeface="Blackadder ITC" panose="04020505051007020D02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1893" y="1241848"/>
            <a:ext cx="29981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200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1200" dirty="0" err="1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oală</a:t>
            </a:r>
            <a:r>
              <a:rPr lang="en-US" sz="1200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genetică</a:t>
            </a:r>
            <a:r>
              <a:rPr lang="ro-RO" sz="1200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degenerativă </a:t>
            </a:r>
            <a:r>
              <a:rPr lang="ro-RO" sz="1200" b="1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progresivă</a:t>
            </a:r>
            <a:r>
              <a:rPr lang="en-US" sz="1200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200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 neuronilor din măduva spinării care coordonează </a:t>
            </a:r>
            <a:r>
              <a:rPr lang="ro-RO" sz="1200" b="1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toate </a:t>
            </a:r>
            <a:r>
              <a:rPr lang="ro-RO" sz="1200" b="1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funcțiile motorii</a:t>
            </a:r>
            <a:r>
              <a:rPr lang="ro-RO" sz="1200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(postură</a:t>
            </a:r>
            <a:r>
              <a:rPr lang="ro-RO" sz="1200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mers, </a:t>
            </a:r>
            <a:r>
              <a:rPr lang="ro-RO" sz="1200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inghițit, </a:t>
            </a:r>
            <a:r>
              <a:rPr lang="ro-RO" sz="1200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respirat); afectează în special copiii de vârstă mică</a:t>
            </a:r>
            <a:r>
              <a:rPr lang="en-US" sz="1200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o-RO" sz="1200" dirty="0">
              <a:solidFill>
                <a:srgbClr val="000000"/>
              </a:solidFill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61500" y="4581211"/>
            <a:ext cx="537327" cy="307777"/>
          </a:xfrm>
          <a:prstGeom prst="rect">
            <a:avLst/>
          </a:prstGeom>
          <a:solidFill>
            <a:srgbClr val="FFCC00"/>
          </a:solidFill>
        </p:spPr>
        <p:txBody>
          <a:bodyPr wrap="none" rtlCol="0">
            <a:spAutoFit/>
          </a:bodyPr>
          <a:lstStyle/>
          <a:p>
            <a:r>
              <a:rPr lang="ro-RO" sz="1400" b="1" dirty="0" smtClean="0">
                <a:latin typeface="Bahnschrift" panose="020B0502040204020203" pitchFamily="34" charset="0"/>
              </a:rPr>
              <a:t>2018</a:t>
            </a:r>
            <a:endParaRPr lang="en-US" sz="1400" b="1" dirty="0">
              <a:latin typeface="Bahnschrift" panose="020B0502040204020203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-87036" y="3061497"/>
            <a:ext cx="3380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latin typeface="Bahnschrift" panose="020B0502040204020203" pitchFamily="34" charset="0"/>
              </a:rPr>
              <a:t>Tratamente de susținere, </a:t>
            </a:r>
          </a:p>
          <a:p>
            <a:r>
              <a:rPr lang="ro-RO" sz="1200" dirty="0" smtClean="0">
                <a:latin typeface="Bahnschrift" panose="020B0502040204020203" pitchFamily="34" charset="0"/>
              </a:rPr>
              <a:t>tratamentul complicațiilor, dispozitive de asistare a respirației și nutriției, chirurgia scoliozei</a:t>
            </a:r>
            <a:endParaRPr lang="en-US" sz="1200" dirty="0">
              <a:latin typeface="Bahnschrift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-91494" y="4021425"/>
            <a:ext cx="2197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latin typeface="Bahnschrift" panose="020B0502040204020203" pitchFamily="34" charset="0"/>
              </a:rPr>
              <a:t>Tratamente paleative</a:t>
            </a:r>
            <a:endParaRPr lang="en-US" sz="1200" dirty="0">
              <a:latin typeface="Bahnschrift" panose="020B0502040204020203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-162344" y="5134290"/>
            <a:ext cx="3196490" cy="1954379"/>
            <a:chOff x="-46391" y="2599297"/>
            <a:chExt cx="3196490" cy="1954379"/>
          </a:xfrm>
        </p:grpSpPr>
        <p:sp>
          <p:nvSpPr>
            <p:cNvPr id="66" name="TextBox 65"/>
            <p:cNvSpPr txBox="1"/>
            <p:nvPr/>
          </p:nvSpPr>
          <p:spPr>
            <a:xfrm>
              <a:off x="11248" y="2599297"/>
              <a:ext cx="3129383" cy="276999"/>
            </a:xfrm>
            <a:prstGeom prst="rect">
              <a:avLst/>
            </a:prstGeom>
            <a:solidFill>
              <a:srgbClr val="339966"/>
            </a:solidFill>
          </p:spPr>
          <p:txBody>
            <a:bodyPr wrap="none" rtlCol="0">
              <a:spAutoFit/>
            </a:bodyPr>
            <a:lstStyle/>
            <a:p>
              <a:r>
                <a:rPr lang="ro-RO" sz="1200" b="1" dirty="0" smtClean="0">
                  <a:solidFill>
                    <a:schemeClr val="bg1"/>
                  </a:solidFill>
                  <a:latin typeface="Bahnschrift" panose="020B0502040204020203" pitchFamily="34" charset="0"/>
                </a:rPr>
                <a:t>Tratamente de ultimă oră, cu țintă genetică</a:t>
              </a:r>
              <a:endParaRPr lang="en-US" sz="1200" b="1" dirty="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46391" y="3434737"/>
              <a:ext cx="2652653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endParaRPr lang="ro-RO" sz="1200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-6951" y="3538013"/>
              <a:ext cx="3157050" cy="1015663"/>
            </a:xfrm>
            <a:prstGeom prst="rect">
              <a:avLst/>
            </a:prstGeom>
            <a:solidFill>
              <a:srgbClr val="339966"/>
            </a:solidFill>
          </p:spPr>
          <p:txBody>
            <a:bodyPr wrap="square">
              <a:spAutoFit/>
            </a:bodyPr>
            <a:lstStyle/>
            <a:p>
              <a:pPr algn="just"/>
              <a:r>
                <a:rPr lang="ro-RO" sz="1200" dirty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Efecte benefice asupra evoluției </a:t>
              </a:r>
              <a:r>
                <a:rPr lang="ro-RO" sz="1200" dirty="0" smtClean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bolii, cu rezultate</a:t>
              </a:r>
              <a:r>
                <a:rPr lang="ro-RO" sz="1200" b="1" dirty="0" smtClean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spectaculoase în cazul administrării </a:t>
              </a:r>
              <a:r>
                <a:rPr lang="ro-RO" sz="1200" b="1" dirty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cât mai devreme după diagnosticul </a:t>
              </a:r>
              <a:r>
                <a:rPr lang="ro-RO" sz="1200" b="1" dirty="0" smtClean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genetic, înainte de apariția simptomelor de boală.</a:t>
              </a:r>
              <a:endParaRPr lang="en-US" sz="1200" b="1" dirty="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-6952" y="3049682"/>
              <a:ext cx="3146660" cy="461665"/>
            </a:xfrm>
            <a:prstGeom prst="rect">
              <a:avLst/>
            </a:prstGeom>
            <a:solidFill>
              <a:srgbClr val="339966"/>
            </a:solidFill>
          </p:spPr>
          <p:txBody>
            <a:bodyPr wrap="square" rtlCol="0">
              <a:spAutoFit/>
            </a:bodyPr>
            <a:lstStyle/>
            <a:p>
              <a:r>
                <a:rPr lang="ro-RO" sz="1200" b="1" dirty="0" smtClean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</a:t>
              </a:r>
              <a:r>
                <a:rPr lang="en-US" sz="1200" b="1" dirty="0" err="1" smtClean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isponibile</a:t>
              </a:r>
              <a:r>
                <a:rPr lang="en-US" sz="1200" b="1" dirty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</a:t>
              </a:r>
              <a:r>
                <a:rPr lang="ro-RO" sz="1200" b="1" dirty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aprobate și susținute de </a:t>
              </a:r>
              <a:r>
                <a:rPr lang="ro-RO" sz="1200" b="1" dirty="0" smtClean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statul român</a:t>
              </a:r>
              <a:endParaRPr lang="en-US" sz="1200" b="1" dirty="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3628814" y="1451672"/>
            <a:ext cx="2979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100" dirty="0" smtClean="0">
                <a:latin typeface="Bahnschrift" panose="020B0502040204020203" pitchFamily="34" charset="0"/>
              </a:rPr>
              <a:t>În Laboratorul de Analize Genetice al Centrului Național Clinic de Recuperare Neuropsihomotorie pentru Copii </a:t>
            </a:r>
            <a:r>
              <a:rPr lang="en-US" sz="1100" dirty="0" smtClean="0">
                <a:latin typeface="Bahnschrift" panose="020B0502040204020203" pitchFamily="34" charset="0"/>
              </a:rPr>
              <a:t>“</a:t>
            </a:r>
            <a:r>
              <a:rPr lang="ro-RO" sz="1100" dirty="0" smtClean="0">
                <a:latin typeface="Bahnschrift" panose="020B0502040204020203" pitchFamily="34" charset="0"/>
              </a:rPr>
              <a:t>Dr. Nicolae Robănescu</a:t>
            </a:r>
            <a:r>
              <a:rPr lang="en-US" sz="1100" dirty="0" smtClean="0">
                <a:latin typeface="Bahnschrift" panose="020B0502040204020203" pitchFamily="34" charset="0"/>
              </a:rPr>
              <a:t>”</a:t>
            </a:r>
            <a:endParaRPr lang="en-US" sz="1100" dirty="0">
              <a:latin typeface="Bahnschrift" panose="020B0502040204020203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646323" y="2144004"/>
            <a:ext cx="250120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100" dirty="0" smtClean="0">
                <a:latin typeface="Bahnschrift" panose="020B0502040204020203" pitchFamily="34" charset="0"/>
              </a:rPr>
              <a:t>8 maternități bucureștene</a:t>
            </a:r>
            <a:endParaRPr lang="en-US" sz="1100" dirty="0">
              <a:latin typeface="Bahnschrift" panose="020B0502040204020203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33777" y="921416"/>
            <a:ext cx="3177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100" dirty="0" smtClean="0">
                <a:latin typeface="Bahnschrift" panose="020B0502040204020203" pitchFamily="34" charset="0"/>
              </a:rPr>
              <a:t>Din august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100" dirty="0" smtClean="0">
                <a:latin typeface="Bahnschrift" panose="020B0502040204020203" pitchFamily="34" charset="0"/>
              </a:rPr>
              <a:t>Susținut de asociațiile părinților cu copii cu AMS</a:t>
            </a:r>
            <a:endParaRPr lang="en-US" sz="1100" dirty="0">
              <a:latin typeface="Bahnschrift" panose="020B0502040204020203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630639" y="5248782"/>
            <a:ext cx="2812845" cy="1015663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o-RO" sz="1200" dirty="0" smtClean="0">
                <a:latin typeface="Bahnschrift" panose="020B0502040204020203" pitchFamily="34" charset="0"/>
              </a:rPr>
              <a:t>3 nou-născuți cu diagnostic de AMS au fost depistați în primele săptămâni de viață din cei peste 8000 cuprinși până în februarie 2023 în proiectul pilot de screening al AMS.</a:t>
            </a:r>
            <a:endParaRPr lang="en-US" sz="1200" dirty="0">
              <a:latin typeface="Bahnschrift" panose="020B0502040204020203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54167" y="2825129"/>
            <a:ext cx="3009577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200" dirty="0" smtClean="0">
                <a:latin typeface="Bahnschrift" panose="020B0502040204020203" pitchFamily="34" charset="0"/>
              </a:rPr>
              <a:t>Faza inițială similară </a:t>
            </a:r>
            <a:r>
              <a:rPr lang="ro-RO" sz="1200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celor trei boli din programul național </a:t>
            </a:r>
            <a:r>
              <a:rPr lang="ro-RO" sz="1200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screening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200" dirty="0" smtClean="0">
                <a:latin typeface="Bahnschrift" panose="020B0502040204020203" pitchFamily="34" charset="0"/>
              </a:rPr>
              <a:t>Metoda, bazată pe qPCR, respectă directivele </a:t>
            </a:r>
            <a:r>
              <a:rPr lang="ro-RO" sz="1200" dirty="0">
                <a:latin typeface="Bahnschrift" panose="020B0502040204020203" pitchFamily="34" charset="0"/>
              </a:rPr>
              <a:t>europene -IVDD </a:t>
            </a:r>
            <a:r>
              <a:rPr lang="ro-RO" sz="1200" dirty="0" smtClean="0">
                <a:latin typeface="Bahnschrift" panose="020B0502040204020203" pitchFamily="34" charset="0"/>
              </a:rPr>
              <a:t>98/79/EC - </a:t>
            </a:r>
            <a:r>
              <a:rPr lang="ro-RO" sz="1200" dirty="0">
                <a:latin typeface="Bahnschrift" panose="020B0502040204020203" pitchFamily="34" charset="0"/>
              </a:rPr>
              <a:t>privind diagnosticul in vitro </a:t>
            </a:r>
            <a:r>
              <a:rPr lang="ro-RO" sz="1200" dirty="0" smtClean="0">
                <a:latin typeface="Bahnschrift" panose="020B0502040204020203" pitchFamily="34" charset="0"/>
              </a:rPr>
              <a:t>(</a:t>
            </a:r>
            <a:r>
              <a:rPr lang="ro-RO" sz="1200" b="1" dirty="0" smtClean="0">
                <a:latin typeface="Bahnschrift" panose="020B0502040204020203" pitchFamily="34" charset="0"/>
              </a:rPr>
              <a:t>CE-IVD</a:t>
            </a:r>
            <a:r>
              <a:rPr lang="ro-RO" sz="1200" dirty="0" smtClean="0">
                <a:latin typeface="Bahnschrift" panose="020B0502040204020203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200" dirty="0" smtClean="0">
                <a:latin typeface="Bahnschrift" panose="020B0502040204020203" pitchFamily="34" charset="0"/>
              </a:rPr>
              <a:t>Necesită dotarea tehnică similară unui laborator pentru diagnosticul genetic al COVID-19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o-RO" sz="1200" dirty="0" smtClean="0">
                <a:latin typeface="Bahnschrift" panose="020B0502040204020203" pitchFamily="34" charset="0"/>
              </a:rPr>
              <a:t>Se </a:t>
            </a:r>
            <a:r>
              <a:rPr lang="ro-RO" sz="1200" dirty="0">
                <a:latin typeface="Bahnschrift" panose="020B0502040204020203" pitchFamily="34" charset="0"/>
              </a:rPr>
              <a:t>confirmă prin </a:t>
            </a:r>
            <a:r>
              <a:rPr lang="ro-RO" sz="1200" dirty="0" smtClean="0">
                <a:latin typeface="Bahnschrift" panose="020B0502040204020203" pitchFamily="34" charset="0"/>
              </a:rPr>
              <a:t>testul genetic de certitudine</a:t>
            </a:r>
            <a:endParaRPr lang="en-US" sz="1200" dirty="0">
              <a:latin typeface="Bahnschrift" panose="020B0502040204020203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935639" y="1327354"/>
            <a:ext cx="3174716" cy="1222666"/>
            <a:chOff x="6765018" y="1433577"/>
            <a:chExt cx="3280078" cy="1222666"/>
          </a:xfrm>
        </p:grpSpPr>
        <p:sp>
          <p:nvSpPr>
            <p:cNvPr id="18" name="TextBox 17"/>
            <p:cNvSpPr txBox="1"/>
            <p:nvPr/>
          </p:nvSpPr>
          <p:spPr>
            <a:xfrm>
              <a:off x="6765018" y="1454883"/>
              <a:ext cx="3221194" cy="1200329"/>
            </a:xfrm>
            <a:prstGeom prst="rect">
              <a:avLst/>
            </a:prstGeom>
            <a:solidFill>
              <a:srgbClr val="339966"/>
            </a:solidFill>
          </p:spPr>
          <p:txBody>
            <a:bodyPr wrap="square" rtlCol="0">
              <a:spAutoFit/>
            </a:bodyPr>
            <a:lstStyle/>
            <a:p>
              <a:endParaRPr lang="ro-RO" dirty="0" smtClean="0"/>
            </a:p>
            <a:p>
              <a:endParaRPr lang="ro-RO" dirty="0"/>
            </a:p>
            <a:p>
              <a:endParaRPr lang="ro-RO" dirty="0" smtClean="0"/>
            </a:p>
            <a:p>
              <a:endParaRPr lang="ro-RO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786735" y="1433577"/>
              <a:ext cx="325183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ro-RO" sz="1200" dirty="0" smtClean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Diagnostic rapid, intervenție terapeutică rapidă</a:t>
              </a:r>
              <a:endParaRPr lang="ro-RO" sz="1200" dirty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781061" y="1916549"/>
              <a:ext cx="3264035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just"/>
              <a:r>
                <a:rPr lang="ro-RO" sz="1200" dirty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Dezvoltare motorie în parametri normalității 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81061" y="2194578"/>
              <a:ext cx="324799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ro-RO" sz="1200" dirty="0" smtClean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Aceleași </a:t>
              </a:r>
              <a:r>
                <a:rPr lang="ro-RO" sz="1200" dirty="0">
                  <a:solidFill>
                    <a:schemeClr val="bg1"/>
                  </a:solidFill>
                  <a:latin typeface="Bahnschrift" panose="020B0502040204020203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șanse la o viață împlinită ca ale unui copil fără diagnostic de AMS</a:t>
              </a:r>
              <a:endParaRPr lang="en-US" sz="1200" dirty="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7113961" y="4944546"/>
            <a:ext cx="2861637" cy="29238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o-RO" sz="1300" b="1" dirty="0" smtClean="0">
                <a:latin typeface="+mj-lt"/>
              </a:rPr>
              <a:t>Pentru sistemul de sănătate</a:t>
            </a:r>
            <a:endParaRPr lang="en-US" sz="1300" b="1" dirty="0">
              <a:latin typeface="+mj-lt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928353" y="5385166"/>
            <a:ext cx="3173238" cy="1015663"/>
          </a:xfrm>
          <a:prstGeom prst="rect">
            <a:avLst/>
          </a:prstGeom>
          <a:solidFill>
            <a:srgbClr val="339966"/>
          </a:solidFill>
        </p:spPr>
        <p:txBody>
          <a:bodyPr wrap="square">
            <a:spAutoFit/>
          </a:bodyPr>
          <a:lstStyle/>
          <a:p>
            <a:pPr algn="just"/>
            <a:r>
              <a:rPr lang="ro-RO" sz="1200" dirty="0" smtClean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Reducerea costurilor legate de </a:t>
            </a:r>
            <a:r>
              <a:rPr lang="ro-RO" sz="1200" dirty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tratamentul </a:t>
            </a:r>
            <a:r>
              <a:rPr lang="ro-RO" sz="1200" dirty="0" smtClean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complicațiilor</a:t>
            </a:r>
          </a:p>
          <a:p>
            <a:pPr algn="just"/>
            <a:endParaRPr lang="ro-RO" sz="1200" dirty="0">
              <a:solidFill>
                <a:schemeClr val="bg1"/>
              </a:solidFill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sz="1200" dirty="0" smtClean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Obținerea </a:t>
            </a:r>
            <a:r>
              <a:rPr lang="ro-RO" sz="1200" dirty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efectului maxim pentru terapia aplicată </a:t>
            </a:r>
            <a:r>
              <a:rPr lang="ro-RO" sz="1200" dirty="0" smtClean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pacientului</a:t>
            </a:r>
            <a:endParaRPr lang="en-US" sz="12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671931" y="6546217"/>
            <a:ext cx="1722317" cy="29238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o-RO" sz="1300" b="1" dirty="0" smtClean="0">
                <a:latin typeface="+mj-lt"/>
              </a:rPr>
              <a:t>Pentru </a:t>
            </a:r>
            <a:r>
              <a:rPr lang="ro-RO" sz="1300" b="1" dirty="0">
                <a:latin typeface="+mj-lt"/>
              </a:rPr>
              <a:t>societate</a:t>
            </a:r>
            <a:endParaRPr lang="en-US" sz="1300" b="1" dirty="0"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910598" y="6936915"/>
            <a:ext cx="3173238" cy="646331"/>
          </a:xfrm>
          <a:prstGeom prst="rect">
            <a:avLst/>
          </a:prstGeom>
          <a:solidFill>
            <a:srgbClr val="339966"/>
          </a:solidFill>
        </p:spPr>
        <p:txBody>
          <a:bodyPr wrap="square">
            <a:spAutoFit/>
          </a:bodyPr>
          <a:lstStyle/>
          <a:p>
            <a:pPr algn="just"/>
            <a:r>
              <a:rPr lang="ro-RO" sz="1200" dirty="0" smtClean="0">
                <a:solidFill>
                  <a:schemeClr val="bg1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Pacientul tratat presimtpomatic și familia lui sunt participanți și contributori activi la viața socială</a:t>
            </a:r>
            <a:endParaRPr lang="en-US" sz="1200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-61500" y="918570"/>
            <a:ext cx="329609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o-RO" sz="1200" dirty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o-RO" sz="1200" dirty="0" smtClean="0">
                <a:solidFill>
                  <a:srgbClr val="000000"/>
                </a:solidFill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~1 dn 10.000 de nou-născuți se naște cu AMS</a:t>
            </a:r>
            <a:endParaRPr lang="ro-RO" sz="1200" b="1" dirty="0">
              <a:solidFill>
                <a:srgbClr val="000000"/>
              </a:solidFill>
              <a:latin typeface="Bahnschrift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4648" y="4526989"/>
            <a:ext cx="2197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latin typeface="Bahnschrift" panose="020B0502040204020203" pitchFamily="34" charset="0"/>
              </a:rPr>
              <a:t>Aplicarea primului tratament modern în România</a:t>
            </a:r>
            <a:endParaRPr lang="en-US" sz="1200" dirty="0">
              <a:latin typeface="Bahnschrift" panose="020B05020402040202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-73282" y="2644455"/>
            <a:ext cx="2197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>
                <a:latin typeface="Bahnschrift" panose="020B0502040204020203" pitchFamily="34" charset="0"/>
              </a:rPr>
              <a:t>Tratament</a:t>
            </a:r>
            <a:endParaRPr lang="en-US" sz="12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Brochure_Blueglass_Trifold_webapp</Template>
  <TotalTime>825</TotalTime>
  <Words>489</Words>
  <Application>Microsoft Office PowerPoint</Application>
  <PresentationFormat>Custom</PresentationFormat>
  <Paragraphs>105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Bahnschrift</vt:lpstr>
      <vt:lpstr>Bahnschrift SemiLight Condensed</vt:lpstr>
      <vt:lpstr>Blackadder ITC</vt:lpstr>
      <vt:lpstr>Calibri</vt:lpstr>
      <vt:lpstr>Georgia</vt:lpstr>
      <vt:lpstr>Magneto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recuperare</cp:lastModifiedBy>
  <cp:revision>129</cp:revision>
  <dcterms:created xsi:type="dcterms:W3CDTF">2013-12-03T00:42:14Z</dcterms:created>
  <dcterms:modified xsi:type="dcterms:W3CDTF">2023-06-19T12:13:18Z</dcterms:modified>
</cp:coreProperties>
</file>